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53"/>
  </p:notesMasterIdLst>
  <p:handoutMasterIdLst>
    <p:handoutMasterId r:id="rId54"/>
  </p:handoutMasterIdLst>
  <p:sldIdLst>
    <p:sldId id="256" r:id="rId5"/>
    <p:sldId id="263" r:id="rId6"/>
    <p:sldId id="278" r:id="rId7"/>
    <p:sldId id="279" r:id="rId8"/>
    <p:sldId id="280" r:id="rId9"/>
    <p:sldId id="281" r:id="rId10"/>
    <p:sldId id="293" r:id="rId11"/>
    <p:sldId id="282" r:id="rId12"/>
    <p:sldId id="294" r:id="rId13"/>
    <p:sldId id="283" r:id="rId14"/>
    <p:sldId id="284" r:id="rId15"/>
    <p:sldId id="295" r:id="rId16"/>
    <p:sldId id="285" r:id="rId17"/>
    <p:sldId id="291" r:id="rId18"/>
    <p:sldId id="286" r:id="rId19"/>
    <p:sldId id="292" r:id="rId20"/>
    <p:sldId id="287" r:id="rId21"/>
    <p:sldId id="288" r:id="rId22"/>
    <p:sldId id="289" r:id="rId23"/>
    <p:sldId id="264" r:id="rId24"/>
    <p:sldId id="277" r:id="rId25"/>
    <p:sldId id="290" r:id="rId26"/>
    <p:sldId id="267" r:id="rId27"/>
    <p:sldId id="268" r:id="rId28"/>
    <p:sldId id="269" r:id="rId29"/>
    <p:sldId id="271" r:id="rId30"/>
    <p:sldId id="270" r:id="rId31"/>
    <p:sldId id="274" r:id="rId32"/>
    <p:sldId id="275" r:id="rId33"/>
    <p:sldId id="276" r:id="rId34"/>
    <p:sldId id="297" r:id="rId35"/>
    <p:sldId id="298" r:id="rId36"/>
    <p:sldId id="300" r:id="rId37"/>
    <p:sldId id="301" r:id="rId38"/>
    <p:sldId id="302" r:id="rId39"/>
    <p:sldId id="303" r:id="rId40"/>
    <p:sldId id="304" r:id="rId41"/>
    <p:sldId id="299" r:id="rId42"/>
    <p:sldId id="296" r:id="rId43"/>
    <p:sldId id="272" r:id="rId44"/>
    <p:sldId id="273" r:id="rId45"/>
    <p:sldId id="261" r:id="rId46"/>
    <p:sldId id="262" r:id="rId47"/>
    <p:sldId id="266" r:id="rId48"/>
    <p:sldId id="257" r:id="rId49"/>
    <p:sldId id="258" r:id="rId50"/>
    <p:sldId id="259" r:id="rId51"/>
    <p:sldId id="26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2" autoAdjust="0"/>
    <p:restoredTop sz="95220" autoAdjust="0"/>
  </p:normalViewPr>
  <p:slideViewPr>
    <p:cSldViewPr snapToGrid="0">
      <p:cViewPr varScale="1">
        <p:scale>
          <a:sx n="79" d="100"/>
          <a:sy n="79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 w="19050"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70</c:v>
                </c:pt>
                <c:pt idx="1">
                  <c:v>120</c:v>
                </c:pt>
                <c:pt idx="2">
                  <c:v>150</c:v>
                </c:pt>
                <c:pt idx="3">
                  <c:v>135</c:v>
                </c:pt>
                <c:pt idx="4">
                  <c:v>148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38650936"/>
        <c:axId val="438651920"/>
      </c:barChart>
      <c:stockChart>
        <c:ser>
          <c:idx val="1"/>
          <c:order val="1"/>
          <c:tx>
            <c:strRef>
              <c:f>Sheet1!$C$1</c:f>
              <c:strCache>
                <c:ptCount val="1"/>
                <c:pt idx="0">
                  <c:v>Open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44</c:v>
                </c:pt>
                <c:pt idx="1">
                  <c:v>25</c:v>
                </c:pt>
                <c:pt idx="2">
                  <c:v>38</c:v>
                </c:pt>
                <c:pt idx="3">
                  <c:v>50</c:v>
                </c:pt>
                <c:pt idx="4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347-46B4-AD93-192D80B04C8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55</c:v>
                </c:pt>
                <c:pt idx="1">
                  <c:v>57</c:v>
                </c:pt>
                <c:pt idx="2">
                  <c:v>57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347-46B4-AD93-192D80B04C89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11</c:v>
                </c:pt>
                <c:pt idx="1">
                  <c:v>12</c:v>
                </c:pt>
                <c:pt idx="2">
                  <c:v>13</c:v>
                </c:pt>
                <c:pt idx="3">
                  <c:v>11</c:v>
                </c:pt>
                <c:pt idx="4">
                  <c:v>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347-46B4-AD93-192D80B04C89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Close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none"/>
          </c:marker>
          <c:cat>
            <c:strRef>
              <c:f>Sheet1!$A$2:$A$6</c:f>
              <c:strCache>
                <c:ptCount val="5"/>
                <c:pt idx="0">
                  <c:v>1/5/20YY</c:v>
                </c:pt>
                <c:pt idx="1">
                  <c:v>1/6/20YY</c:v>
                </c:pt>
                <c:pt idx="2">
                  <c:v>1/7/20YY</c:v>
                </c:pt>
                <c:pt idx="3">
                  <c:v>1/8/20YY</c:v>
                </c:pt>
                <c:pt idx="4">
                  <c:v>1/9/20YY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25</c:v>
                </c:pt>
                <c:pt idx="1">
                  <c:v>38</c:v>
                </c:pt>
                <c:pt idx="2">
                  <c:v>50</c:v>
                </c:pt>
                <c:pt idx="3">
                  <c:v>35</c:v>
                </c:pt>
                <c:pt idx="4">
                  <c:v>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347-46B4-AD93-192D80B04C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hiLowLines>
        <c:upDownBars>
          <c:gapWidth val="150"/>
          <c:upBars>
            <c:spPr>
              <a:solidFill>
                <a:schemeClr val="lt1"/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downBars>
        </c:upDownBars>
        <c:axId val="438662088"/>
        <c:axId val="438663400"/>
      </c:stockChart>
      <c:catAx>
        <c:axId val="43865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8651920"/>
        <c:crosses val="autoZero"/>
        <c:auto val="1"/>
        <c:lblAlgn val="ctr"/>
        <c:lblOffset val="100"/>
        <c:noMultiLvlLbl val="0"/>
      </c:catAx>
      <c:valAx>
        <c:axId val="438651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8650936"/>
        <c:crosses val="autoZero"/>
        <c:crossBetween val="between"/>
      </c:valAx>
      <c:valAx>
        <c:axId val="438663400"/>
        <c:scaling>
          <c:orientation val="minMax"/>
        </c:scaling>
        <c:delete val="0"/>
        <c:axPos val="r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438662088"/>
        <c:crosses val="max"/>
        <c:crossBetween val="between"/>
      </c:valAx>
      <c:catAx>
        <c:axId val="4386620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38663400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 noProof="0"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6">
  <a:schemeClr val="accent4"/>
  <a:schemeClr val="accent4"/>
  <a:schemeClr val="accent4"/>
  <a:schemeClr val="accent4"/>
  <a:schemeClr val="accent4"/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50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chendes Gesicht ohne Füllung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nendes Gesicht ohne Füllung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icht mit Zunge ohne Füllung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633A28-325E-4F3C-9D74-7B235343A885}" type="doc">
      <dgm:prSet loTypeId="urn:microsoft.com/office/officeart/2008/layout/CircleAccentTimeline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ZA"/>
        </a:p>
      </dgm:t>
    </dgm:pt>
    <dgm:pt modelId="{BDB3E5F2-A63C-446D-94EF-53B51308F55B}">
      <dgm:prSet phldrT="[Text]" custT="1"/>
      <dgm:spPr/>
      <dgm:t>
        <a:bodyPr/>
        <a:lstStyle/>
        <a:p>
          <a:r>
            <a:rPr lang="en-US" sz="1800" b="1" noProof="0" dirty="0"/>
            <a:t>Milestone 1</a:t>
          </a:r>
        </a:p>
      </dgm:t>
    </dgm:pt>
    <dgm:pt modelId="{4DF81A4E-C143-4E1F-895C-805B7744E0C1}" type="parTrans" cxnId="{E841B976-DDCA-4F3C-A228-DC6A3A9DCEE8}">
      <dgm:prSet/>
      <dgm:spPr/>
      <dgm:t>
        <a:bodyPr/>
        <a:lstStyle/>
        <a:p>
          <a:endParaRPr lang="en-US" sz="1800" noProof="0" dirty="0"/>
        </a:p>
      </dgm:t>
    </dgm:pt>
    <dgm:pt modelId="{22693710-A273-4DE3-B56B-501EBF8AAC16}" type="sibTrans" cxnId="{E841B976-DDCA-4F3C-A228-DC6A3A9DCEE8}">
      <dgm:prSet/>
      <dgm:spPr/>
      <dgm:t>
        <a:bodyPr/>
        <a:lstStyle/>
        <a:p>
          <a:endParaRPr lang="en-US" sz="1800" noProof="0" dirty="0"/>
        </a:p>
      </dgm:t>
    </dgm:pt>
    <dgm:pt modelId="{76F97871-E7EF-4C5A-A6CC-0AEA140887B0}">
      <dgm:prSet phldrT="[Text]" custT="1"/>
      <dgm:spPr/>
      <dgm:t>
        <a:bodyPr/>
        <a:lstStyle/>
        <a:p>
          <a:r>
            <a:rPr lang="en-US" sz="1400" noProof="0" dirty="0"/>
            <a:t> Planning</a:t>
          </a:r>
        </a:p>
      </dgm:t>
    </dgm:pt>
    <dgm:pt modelId="{AF4A39E6-5101-45C2-9ED9-1B4A4D161E75}" type="parTrans" cxnId="{C5CADE01-2D3E-4A22-8178-52BFE623515A}">
      <dgm:prSet/>
      <dgm:spPr/>
      <dgm:t>
        <a:bodyPr/>
        <a:lstStyle/>
        <a:p>
          <a:endParaRPr lang="en-US" sz="1800" noProof="0" dirty="0"/>
        </a:p>
      </dgm:t>
    </dgm:pt>
    <dgm:pt modelId="{0B4A6094-6626-4B4C-A34C-3C817645D4D2}" type="sibTrans" cxnId="{C5CADE01-2D3E-4A22-8178-52BFE623515A}">
      <dgm:prSet/>
      <dgm:spPr/>
      <dgm:t>
        <a:bodyPr/>
        <a:lstStyle/>
        <a:p>
          <a:endParaRPr lang="en-US" sz="1800" noProof="0" dirty="0"/>
        </a:p>
      </dgm:t>
    </dgm:pt>
    <dgm:pt modelId="{B7B3E22D-F717-4E9C-866E-07DC0AAAF31D}">
      <dgm:prSet phldrT="[Text]" custT="1"/>
      <dgm:spPr/>
      <dgm:t>
        <a:bodyPr/>
        <a:lstStyle/>
        <a:p>
          <a:r>
            <a:rPr lang="en-US" sz="1400" noProof="0" dirty="0"/>
            <a:t>Initial Investment</a:t>
          </a:r>
        </a:p>
      </dgm:t>
    </dgm:pt>
    <dgm:pt modelId="{F5B9D25D-B57A-4E96-8949-C8A2BD9993F2}" type="parTrans" cxnId="{2DE3C7CC-BC3D-4DC7-BDF4-E9EF00E2B35B}">
      <dgm:prSet/>
      <dgm:spPr/>
      <dgm:t>
        <a:bodyPr/>
        <a:lstStyle/>
        <a:p>
          <a:endParaRPr lang="en-US" sz="1800" noProof="0" dirty="0"/>
        </a:p>
      </dgm:t>
    </dgm:pt>
    <dgm:pt modelId="{23EEF184-9BDE-48DD-A4F5-B678462A2560}" type="sibTrans" cxnId="{2DE3C7CC-BC3D-4DC7-BDF4-E9EF00E2B35B}">
      <dgm:prSet/>
      <dgm:spPr/>
      <dgm:t>
        <a:bodyPr/>
        <a:lstStyle/>
        <a:p>
          <a:endParaRPr lang="en-US" sz="1800" noProof="0" dirty="0"/>
        </a:p>
      </dgm:t>
    </dgm:pt>
    <dgm:pt modelId="{90F27D1E-76E8-4AE9-AD01-BE57630B5110}">
      <dgm:prSet phldrT="[Text]" custT="1"/>
      <dgm:spPr/>
      <dgm:t>
        <a:bodyPr/>
        <a:lstStyle/>
        <a:p>
          <a:r>
            <a:rPr lang="en-US" sz="1800" b="1" noProof="0" dirty="0"/>
            <a:t>Milestone 2</a:t>
          </a:r>
        </a:p>
      </dgm:t>
    </dgm:pt>
    <dgm:pt modelId="{7F336D41-A370-44FD-84FB-392EDC2E9628}" type="parTrans" cxnId="{D3495640-4F3F-4DC5-BE06-466CB73D04C6}">
      <dgm:prSet/>
      <dgm:spPr/>
      <dgm:t>
        <a:bodyPr/>
        <a:lstStyle/>
        <a:p>
          <a:endParaRPr lang="en-US" sz="1800" noProof="0" dirty="0"/>
        </a:p>
      </dgm:t>
    </dgm:pt>
    <dgm:pt modelId="{08C679DB-4162-43E7-A484-512B3F99942F}" type="sibTrans" cxnId="{D3495640-4F3F-4DC5-BE06-466CB73D04C6}">
      <dgm:prSet/>
      <dgm:spPr/>
      <dgm:t>
        <a:bodyPr/>
        <a:lstStyle/>
        <a:p>
          <a:endParaRPr lang="en-US" sz="1800" noProof="0" dirty="0"/>
        </a:p>
      </dgm:t>
    </dgm:pt>
    <dgm:pt modelId="{25F95D6A-DC03-42B0-9E2A-8BB3CFE35643}">
      <dgm:prSet phldrT="[Text]" custT="1"/>
      <dgm:spPr/>
      <dgm:t>
        <a:bodyPr/>
        <a:lstStyle/>
        <a:p>
          <a:r>
            <a:rPr lang="en-US" sz="1400" noProof="0" dirty="0"/>
            <a:t>Second Investment</a:t>
          </a:r>
        </a:p>
      </dgm:t>
    </dgm:pt>
    <dgm:pt modelId="{0E7A7D3B-1ED1-4188-B2CE-37328AF7B3CE}" type="parTrans" cxnId="{969D3802-D321-43DF-B9C7-B1F249CE5959}">
      <dgm:prSet/>
      <dgm:spPr/>
      <dgm:t>
        <a:bodyPr/>
        <a:lstStyle/>
        <a:p>
          <a:endParaRPr lang="en-US" sz="1800" noProof="0" dirty="0"/>
        </a:p>
      </dgm:t>
    </dgm:pt>
    <dgm:pt modelId="{A9D1ACF8-1A40-4192-A99B-C5F10A879850}" type="sibTrans" cxnId="{969D3802-D321-43DF-B9C7-B1F249CE5959}">
      <dgm:prSet/>
      <dgm:spPr/>
      <dgm:t>
        <a:bodyPr/>
        <a:lstStyle/>
        <a:p>
          <a:endParaRPr lang="en-US" sz="1800" noProof="0" dirty="0"/>
        </a:p>
      </dgm:t>
    </dgm:pt>
    <dgm:pt modelId="{26EFAA8C-070B-4368-AD8E-0E28971C7F1A}">
      <dgm:prSet phldrT="[Text]" custT="1"/>
      <dgm:spPr/>
      <dgm:t>
        <a:bodyPr/>
        <a:lstStyle/>
        <a:p>
          <a:r>
            <a:rPr lang="en-US" sz="1400" noProof="0" dirty="0"/>
            <a:t>Returns</a:t>
          </a:r>
        </a:p>
      </dgm:t>
    </dgm:pt>
    <dgm:pt modelId="{A01B2D2D-7198-4763-8BE4-5AFAC35FACF3}" type="parTrans" cxnId="{2CD6D42C-39E1-4895-97BB-C277B6C3573D}">
      <dgm:prSet/>
      <dgm:spPr/>
      <dgm:t>
        <a:bodyPr/>
        <a:lstStyle/>
        <a:p>
          <a:endParaRPr lang="en-US" sz="1800" noProof="0" dirty="0"/>
        </a:p>
      </dgm:t>
    </dgm:pt>
    <dgm:pt modelId="{ECF84BED-6721-47AA-8789-78E6BC6F68EC}" type="sibTrans" cxnId="{2CD6D42C-39E1-4895-97BB-C277B6C3573D}">
      <dgm:prSet/>
      <dgm:spPr/>
      <dgm:t>
        <a:bodyPr/>
        <a:lstStyle/>
        <a:p>
          <a:endParaRPr lang="en-US" sz="1800" noProof="0" dirty="0"/>
        </a:p>
      </dgm:t>
    </dgm:pt>
    <dgm:pt modelId="{3BF4C92A-BE32-4130-AB21-90FA76812967}">
      <dgm:prSet phldrT="[Text]" custT="1"/>
      <dgm:spPr/>
      <dgm:t>
        <a:bodyPr/>
        <a:lstStyle/>
        <a:p>
          <a:r>
            <a:rPr lang="en-US" sz="1400" noProof="0" dirty="0"/>
            <a:t>Communication</a:t>
          </a:r>
        </a:p>
      </dgm:t>
    </dgm:pt>
    <dgm:pt modelId="{45145B60-B4CF-43C8-A090-77DD0F136CC3}" type="par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36BE8B1F-5183-4B05-9C94-6A3B4937697A}" type="sibTrans" cxnId="{74F39EB6-5C16-4483-8C84-81EE935A34AB}">
      <dgm:prSet/>
      <dgm:spPr/>
      <dgm:t>
        <a:bodyPr/>
        <a:lstStyle/>
        <a:p>
          <a:endParaRPr lang="en-US" noProof="0" dirty="0"/>
        </a:p>
      </dgm:t>
    </dgm:pt>
    <dgm:pt modelId="{4194F495-0B49-4686-B89E-B97A23BB18B4}" type="pres">
      <dgm:prSet presAssocID="{EB633A28-325E-4F3C-9D74-7B235343A885}" presName="Name0" presStyleCnt="0">
        <dgm:presLayoutVars>
          <dgm:dir/>
        </dgm:presLayoutVars>
      </dgm:prSet>
      <dgm:spPr/>
    </dgm:pt>
    <dgm:pt modelId="{72BA280D-2F57-47BB-AE67-6C6F9DCEF2B7}" type="pres">
      <dgm:prSet presAssocID="{BDB3E5F2-A63C-446D-94EF-53B51308F55B}" presName="parComposite" presStyleCnt="0"/>
      <dgm:spPr/>
    </dgm:pt>
    <dgm:pt modelId="{A85A93E5-AB9A-439C-9142-AD5A4BFF47F6}" type="pres">
      <dgm:prSet presAssocID="{BDB3E5F2-A63C-446D-94EF-53B51308F55B}" presName="parBigCircle" presStyleLbl="node0" presStyleIdx="0" presStyleCnt="2"/>
      <dgm:spPr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</a:gradFill>
        <a:scene3d>
          <a:camera prst="orthographicFront"/>
          <a:lightRig rig="flat" dir="t"/>
        </a:scene3d>
        <a:sp3d prstMaterial="dkEdge"/>
      </dgm:spPr>
    </dgm:pt>
    <dgm:pt modelId="{54C7621A-D6FD-4F3F-A78E-16DC33A75367}" type="pres">
      <dgm:prSet presAssocID="{BDB3E5F2-A63C-446D-94EF-53B51308F55B}" presName="parTx" presStyleLbl="revTx" presStyleIdx="0" presStyleCnt="12" custLinFactNeighborY="-10479"/>
      <dgm:spPr/>
    </dgm:pt>
    <dgm:pt modelId="{881FE880-CBDD-4C9E-976D-9F4A6678AD39}" type="pres">
      <dgm:prSet presAssocID="{BDB3E5F2-A63C-446D-94EF-53B51308F55B}" presName="bSpace" presStyleCnt="0"/>
      <dgm:spPr/>
    </dgm:pt>
    <dgm:pt modelId="{7A6036F4-EEA5-4903-9DE5-D9694BAEBE8F}" type="pres">
      <dgm:prSet presAssocID="{BDB3E5F2-A63C-446D-94EF-53B51308F55B}" presName="parBackupNorm" presStyleCnt="0"/>
      <dgm:spPr/>
    </dgm:pt>
    <dgm:pt modelId="{5A15437C-29B6-45E4-ABC8-804D55EA2C12}" type="pres">
      <dgm:prSet presAssocID="{22693710-A273-4DE3-B56B-501EBF8AAC16}" presName="parSpace" presStyleCnt="0"/>
      <dgm:spPr/>
    </dgm:pt>
    <dgm:pt modelId="{4521085B-57FF-4187-965D-FA4F9834B060}" type="pres">
      <dgm:prSet presAssocID="{76F97871-E7EF-4C5A-A6CC-0AEA140887B0}" presName="desBackupLeftNorm" presStyleCnt="0"/>
      <dgm:spPr/>
    </dgm:pt>
    <dgm:pt modelId="{D6F2FDF2-4FC9-4898-B249-F15720FF4B93}" type="pres">
      <dgm:prSet presAssocID="{76F97871-E7EF-4C5A-A6CC-0AEA140887B0}" presName="desComposite" presStyleCnt="0"/>
      <dgm:spPr/>
    </dgm:pt>
    <dgm:pt modelId="{72AEB429-AFAD-4F8B-877D-CB3A79995C59}" type="pres">
      <dgm:prSet presAssocID="{76F97871-E7EF-4C5A-A6CC-0AEA140887B0}" presName="desCircle" presStyleLbl="node1" presStyleIdx="0" presStyleCnt="5" custScaleX="57973" custScaleY="57973"/>
      <dgm:spPr>
        <a:noFill/>
        <a:ln w="19050">
          <a:solidFill>
            <a:schemeClr val="bg1">
              <a:lumMod val="75000"/>
            </a:schemeClr>
          </a:solidFill>
        </a:ln>
        <a:scene3d>
          <a:camera prst="orthographicFront"/>
          <a:lightRig rig="flat" dir="t"/>
        </a:scene3d>
        <a:sp3d prstMaterial="dkEdge"/>
      </dgm:spPr>
    </dgm:pt>
    <dgm:pt modelId="{6749C0EA-1B99-400E-B5E9-7F9E3C47DF67}" type="pres">
      <dgm:prSet presAssocID="{76F97871-E7EF-4C5A-A6CC-0AEA140887B0}" presName="chTx" presStyleLbl="revTx" presStyleIdx="1" presStyleCnt="12" custLinFactNeighborY="5306"/>
      <dgm:spPr/>
    </dgm:pt>
    <dgm:pt modelId="{D74D6160-1F48-48F0-82A2-4366561C4041}" type="pres">
      <dgm:prSet presAssocID="{76F97871-E7EF-4C5A-A6CC-0AEA140887B0}" presName="desTx" presStyleLbl="revTx" presStyleIdx="2" presStyleCnt="12">
        <dgm:presLayoutVars>
          <dgm:bulletEnabled val="1"/>
        </dgm:presLayoutVars>
      </dgm:prSet>
      <dgm:spPr/>
    </dgm:pt>
    <dgm:pt modelId="{660F1FA7-DA77-4396-B8D6-22808B8616BE}" type="pres">
      <dgm:prSet presAssocID="{76F97871-E7EF-4C5A-A6CC-0AEA140887B0}" presName="desBackupRightNorm" presStyleCnt="0"/>
      <dgm:spPr/>
    </dgm:pt>
    <dgm:pt modelId="{D9DB7CED-9F6A-410E-A044-A80D83E84995}" type="pres">
      <dgm:prSet presAssocID="{0B4A6094-6626-4B4C-A34C-3C817645D4D2}" presName="desSpace" presStyleCnt="0"/>
      <dgm:spPr/>
    </dgm:pt>
    <dgm:pt modelId="{864F737A-FA72-4B29-B184-6439EF74AAF7}" type="pres">
      <dgm:prSet presAssocID="{B7B3E22D-F717-4E9C-866E-07DC0AAAF31D}" presName="desBackupLeftNorm" presStyleCnt="0"/>
      <dgm:spPr/>
    </dgm:pt>
    <dgm:pt modelId="{6A2CAB2B-C7B1-493E-A71F-E3B5B573893C}" type="pres">
      <dgm:prSet presAssocID="{B7B3E22D-F717-4E9C-866E-07DC0AAAF31D}" presName="desComposite" presStyleCnt="0"/>
      <dgm:spPr/>
    </dgm:pt>
    <dgm:pt modelId="{8B67CF79-00AA-4519-A733-8B3C247B2366}" type="pres">
      <dgm:prSet presAssocID="{B7B3E22D-F717-4E9C-866E-07DC0AAAF31D}" presName="desCircle" presStyleLbl="node1" presStyleIdx="1" presStyleCnt="5" custScaleX="57973" custScaleY="57973"/>
      <dgm:spPr>
        <a:xfrm>
          <a:off x="2000224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13CAC38-2807-4574-93E9-2BD9E3D32931}" type="pres">
      <dgm:prSet presAssocID="{B7B3E22D-F717-4E9C-866E-07DC0AAAF31D}" presName="chTx" presStyleLbl="revTx" presStyleIdx="3" presStyleCnt="12" custLinFactNeighborY="5306"/>
      <dgm:spPr/>
    </dgm:pt>
    <dgm:pt modelId="{E34EC4A5-7504-473F-BCC0-A5B138B3F9BD}" type="pres">
      <dgm:prSet presAssocID="{B7B3E22D-F717-4E9C-866E-07DC0AAAF31D}" presName="desTx" presStyleLbl="revTx" presStyleIdx="4" presStyleCnt="12">
        <dgm:presLayoutVars>
          <dgm:bulletEnabled val="1"/>
        </dgm:presLayoutVars>
      </dgm:prSet>
      <dgm:spPr/>
    </dgm:pt>
    <dgm:pt modelId="{BAE4CFDA-115B-48C3-BC5B-0C57E123303D}" type="pres">
      <dgm:prSet presAssocID="{B7B3E22D-F717-4E9C-866E-07DC0AAAF31D}" presName="desBackupRightNorm" presStyleCnt="0"/>
      <dgm:spPr/>
    </dgm:pt>
    <dgm:pt modelId="{299BEAB5-09C2-4DD9-8445-0C348B128F80}" type="pres">
      <dgm:prSet presAssocID="{23EEF184-9BDE-48DD-A4F5-B678462A2560}" presName="desSpace" presStyleCnt="0"/>
      <dgm:spPr/>
    </dgm:pt>
    <dgm:pt modelId="{DFFB04B7-67A0-4390-B208-09B0F7490460}" type="pres">
      <dgm:prSet presAssocID="{3BF4C92A-BE32-4130-AB21-90FA76812967}" presName="desBackupLeftNorm" presStyleCnt="0"/>
      <dgm:spPr/>
    </dgm:pt>
    <dgm:pt modelId="{7F1386DD-3F5F-40D1-855C-3AA0BEF67EEA}" type="pres">
      <dgm:prSet presAssocID="{3BF4C92A-BE32-4130-AB21-90FA76812967}" presName="desComposite" presStyleCnt="0"/>
      <dgm:spPr/>
    </dgm:pt>
    <dgm:pt modelId="{1B7B2673-0339-44E0-8C0E-95BA89778014}" type="pres">
      <dgm:prSet presAssocID="{3BF4C92A-BE32-4130-AB21-90FA76812967}" presName="desCircle" presStyleLbl="node1" presStyleIdx="2" presStyleCnt="5" custScaleX="57973" custScaleY="57973"/>
      <dgm:spPr>
        <a:xfrm>
          <a:off x="2711215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9AE80C5-FF95-4AE8-B7A0-6BF19841CD23}" type="pres">
      <dgm:prSet presAssocID="{3BF4C92A-BE32-4130-AB21-90FA76812967}" presName="chTx" presStyleLbl="revTx" presStyleIdx="5" presStyleCnt="12" custLinFactNeighborY="5306"/>
      <dgm:spPr/>
    </dgm:pt>
    <dgm:pt modelId="{036203D8-CFB2-4A4A-BB12-FCFFFB4534F3}" type="pres">
      <dgm:prSet presAssocID="{3BF4C92A-BE32-4130-AB21-90FA76812967}" presName="desTx" presStyleLbl="revTx" presStyleIdx="6" presStyleCnt="12">
        <dgm:presLayoutVars>
          <dgm:bulletEnabled val="1"/>
        </dgm:presLayoutVars>
      </dgm:prSet>
      <dgm:spPr/>
    </dgm:pt>
    <dgm:pt modelId="{4A66CCD4-E4C0-46DF-A8CB-F5BEBA8D65DB}" type="pres">
      <dgm:prSet presAssocID="{3BF4C92A-BE32-4130-AB21-90FA76812967}" presName="desBackupRightNorm" presStyleCnt="0"/>
      <dgm:spPr/>
    </dgm:pt>
    <dgm:pt modelId="{F233BC77-65F9-4193-BBB4-BA224B8DC6D8}" type="pres">
      <dgm:prSet presAssocID="{36BE8B1F-5183-4B05-9C94-6A3B4937697A}" presName="desSpace" presStyleCnt="0"/>
      <dgm:spPr/>
    </dgm:pt>
    <dgm:pt modelId="{BB2FC4C1-DE0C-4007-94FF-07B09E2F45FC}" type="pres">
      <dgm:prSet presAssocID="{90F27D1E-76E8-4AE9-AD01-BE57630B5110}" presName="parComposite" presStyleCnt="0"/>
      <dgm:spPr/>
    </dgm:pt>
    <dgm:pt modelId="{1D3B3624-0AA7-4260-AE86-8595E24ED09E}" type="pres">
      <dgm:prSet presAssocID="{90F27D1E-76E8-4AE9-AD01-BE57630B5110}" presName="parBigCircle" presStyleLbl="node0" presStyleIdx="1" presStyleCnt="2"/>
      <dgm:spPr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</a:gradFill>
      </dgm:spPr>
    </dgm:pt>
    <dgm:pt modelId="{E648DC65-DF54-488E-83A7-B6467C479D02}" type="pres">
      <dgm:prSet presAssocID="{90F27D1E-76E8-4AE9-AD01-BE57630B5110}" presName="parTx" presStyleLbl="revTx" presStyleIdx="7" presStyleCnt="12" custLinFactNeighborY="-10479"/>
      <dgm:spPr/>
    </dgm:pt>
    <dgm:pt modelId="{397B2BC9-2DC7-4323-A973-8EBE6C5525E1}" type="pres">
      <dgm:prSet presAssocID="{90F27D1E-76E8-4AE9-AD01-BE57630B5110}" presName="bSpace" presStyleCnt="0"/>
      <dgm:spPr/>
    </dgm:pt>
    <dgm:pt modelId="{EE0415B3-96F2-4DB9-B6AD-89D235C03A43}" type="pres">
      <dgm:prSet presAssocID="{90F27D1E-76E8-4AE9-AD01-BE57630B5110}" presName="parBackupNorm" presStyleCnt="0"/>
      <dgm:spPr/>
    </dgm:pt>
    <dgm:pt modelId="{8A2CF88D-EAB5-4031-81BE-BD70FF155C41}" type="pres">
      <dgm:prSet presAssocID="{08C679DB-4162-43E7-A484-512B3F99942F}" presName="parSpace" presStyleCnt="0"/>
      <dgm:spPr/>
    </dgm:pt>
    <dgm:pt modelId="{0164AEFD-1143-4899-AE17-946914F9D91B}" type="pres">
      <dgm:prSet presAssocID="{25F95D6A-DC03-42B0-9E2A-8BB3CFE35643}" presName="desBackupLeftNorm" presStyleCnt="0"/>
      <dgm:spPr/>
    </dgm:pt>
    <dgm:pt modelId="{74D01DDB-BEC1-43BC-AC8F-8E2EB8FCA24C}" type="pres">
      <dgm:prSet presAssocID="{25F95D6A-DC03-42B0-9E2A-8BB3CFE35643}" presName="desComposite" presStyleCnt="0"/>
      <dgm:spPr/>
    </dgm:pt>
    <dgm:pt modelId="{2E456752-9A8D-4597-8B9D-1337E2E3BB15}" type="pres">
      <dgm:prSet presAssocID="{25F95D6A-DC03-42B0-9E2A-8BB3CFE35643}" presName="desCircle" presStyleLbl="node1" presStyleIdx="3" presStyleCnt="5" custScaleX="57973" custScaleY="57973" custLinFactNeighborY="32092"/>
      <dgm:spPr>
        <a:xfrm>
          <a:off x="4907359" y="2948399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DB3BF36B-C726-491E-B973-D7822FF7B562}" type="pres">
      <dgm:prSet presAssocID="{25F95D6A-DC03-42B0-9E2A-8BB3CFE35643}" presName="chTx" presStyleLbl="revTx" presStyleIdx="8" presStyleCnt="12" custScaleX="135919" custScaleY="127843" custLinFactNeighborX="488" custLinFactNeighborY="29683"/>
      <dgm:spPr/>
    </dgm:pt>
    <dgm:pt modelId="{36887002-B3D0-42CD-A990-923EC387A697}" type="pres">
      <dgm:prSet presAssocID="{25F95D6A-DC03-42B0-9E2A-8BB3CFE35643}" presName="desTx" presStyleLbl="revTx" presStyleIdx="9" presStyleCnt="12">
        <dgm:presLayoutVars>
          <dgm:bulletEnabled val="1"/>
        </dgm:presLayoutVars>
      </dgm:prSet>
      <dgm:spPr/>
    </dgm:pt>
    <dgm:pt modelId="{B961B91F-2EBD-4DE8-BE5E-77E7BB85C06A}" type="pres">
      <dgm:prSet presAssocID="{25F95D6A-DC03-42B0-9E2A-8BB3CFE35643}" presName="desBackupRightNorm" presStyleCnt="0"/>
      <dgm:spPr/>
    </dgm:pt>
    <dgm:pt modelId="{AD21AC62-D464-4768-A2F6-D755B97237D7}" type="pres">
      <dgm:prSet presAssocID="{A9D1ACF8-1A40-4192-A99B-C5F10A879850}" presName="desSpace" presStyleCnt="0"/>
      <dgm:spPr/>
    </dgm:pt>
    <dgm:pt modelId="{34AF417E-99ED-402F-A980-B6140588A2C9}" type="pres">
      <dgm:prSet presAssocID="{26EFAA8C-070B-4368-AD8E-0E28971C7F1A}" presName="desBackupLeftNorm" presStyleCnt="0"/>
      <dgm:spPr/>
    </dgm:pt>
    <dgm:pt modelId="{4C1CC8BA-FA5F-47D2-A1F0-699E90D9D818}" type="pres">
      <dgm:prSet presAssocID="{26EFAA8C-070B-4368-AD8E-0E28971C7F1A}" presName="desComposite" presStyleCnt="0"/>
      <dgm:spPr/>
    </dgm:pt>
    <dgm:pt modelId="{EE45DA57-5C87-4318-9528-38910594B01E}" type="pres">
      <dgm:prSet presAssocID="{26EFAA8C-070B-4368-AD8E-0E28971C7F1A}" presName="desCircle" presStyleLbl="node1" presStyleIdx="4" presStyleCnt="5" custScaleX="57973" custScaleY="57973"/>
      <dgm:spPr>
        <a:xfrm>
          <a:off x="5618350" y="2947927"/>
          <a:ext cx="620974" cy="620974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gm:spPr>
    </dgm:pt>
    <dgm:pt modelId="{7B868461-920B-4257-AAE0-91738CB6D378}" type="pres">
      <dgm:prSet presAssocID="{26EFAA8C-070B-4368-AD8E-0E28971C7F1A}" presName="chTx" presStyleLbl="revTx" presStyleIdx="10" presStyleCnt="12" custLinFactNeighborY="5306"/>
      <dgm:spPr/>
    </dgm:pt>
    <dgm:pt modelId="{69707822-003F-4B4C-A950-F87BC193EFF9}" type="pres">
      <dgm:prSet presAssocID="{26EFAA8C-070B-4368-AD8E-0E28971C7F1A}" presName="desTx" presStyleLbl="revTx" presStyleIdx="11" presStyleCnt="12">
        <dgm:presLayoutVars>
          <dgm:bulletEnabled val="1"/>
        </dgm:presLayoutVars>
      </dgm:prSet>
      <dgm:spPr/>
    </dgm:pt>
    <dgm:pt modelId="{CFA614EE-2451-4C59-8599-4CC74D9964C8}" type="pres">
      <dgm:prSet presAssocID="{26EFAA8C-070B-4368-AD8E-0E28971C7F1A}" presName="desBackupRightNorm" presStyleCnt="0"/>
      <dgm:spPr/>
    </dgm:pt>
    <dgm:pt modelId="{7B16BD20-3BD9-4E46-BFE7-10183CF678F6}" type="pres">
      <dgm:prSet presAssocID="{ECF84BED-6721-47AA-8789-78E6BC6F68EC}" presName="desSpace" presStyleCnt="0"/>
      <dgm:spPr/>
    </dgm:pt>
  </dgm:ptLst>
  <dgm:cxnLst>
    <dgm:cxn modelId="{C5CADE01-2D3E-4A22-8178-52BFE623515A}" srcId="{BDB3E5F2-A63C-446D-94EF-53B51308F55B}" destId="{76F97871-E7EF-4C5A-A6CC-0AEA140887B0}" srcOrd="0" destOrd="0" parTransId="{AF4A39E6-5101-45C2-9ED9-1B4A4D161E75}" sibTransId="{0B4A6094-6626-4B4C-A34C-3C817645D4D2}"/>
    <dgm:cxn modelId="{969D3802-D321-43DF-B9C7-B1F249CE5959}" srcId="{90F27D1E-76E8-4AE9-AD01-BE57630B5110}" destId="{25F95D6A-DC03-42B0-9E2A-8BB3CFE35643}" srcOrd="0" destOrd="0" parTransId="{0E7A7D3B-1ED1-4188-B2CE-37328AF7B3CE}" sibTransId="{A9D1ACF8-1A40-4192-A99B-C5F10A879850}"/>
    <dgm:cxn modelId="{2CD6D42C-39E1-4895-97BB-C277B6C3573D}" srcId="{90F27D1E-76E8-4AE9-AD01-BE57630B5110}" destId="{26EFAA8C-070B-4368-AD8E-0E28971C7F1A}" srcOrd="1" destOrd="0" parTransId="{A01B2D2D-7198-4763-8BE4-5AFAC35FACF3}" sibTransId="{ECF84BED-6721-47AA-8789-78E6BC6F68EC}"/>
    <dgm:cxn modelId="{D3495640-4F3F-4DC5-BE06-466CB73D04C6}" srcId="{EB633A28-325E-4F3C-9D74-7B235343A885}" destId="{90F27D1E-76E8-4AE9-AD01-BE57630B5110}" srcOrd="1" destOrd="0" parTransId="{7F336D41-A370-44FD-84FB-392EDC2E9628}" sibTransId="{08C679DB-4162-43E7-A484-512B3F99942F}"/>
    <dgm:cxn modelId="{4FCC3C4F-65D9-4A1D-A5CF-6380A1EAEBF5}" type="presOf" srcId="{B7B3E22D-F717-4E9C-866E-07DC0AAAF31D}" destId="{713CAC38-2807-4574-93E9-2BD9E3D32931}" srcOrd="0" destOrd="0" presId="urn:microsoft.com/office/officeart/2008/layout/CircleAccentTimeline"/>
    <dgm:cxn modelId="{E841B976-DDCA-4F3C-A228-DC6A3A9DCEE8}" srcId="{EB633A28-325E-4F3C-9D74-7B235343A885}" destId="{BDB3E5F2-A63C-446D-94EF-53B51308F55B}" srcOrd="0" destOrd="0" parTransId="{4DF81A4E-C143-4E1F-895C-805B7744E0C1}" sibTransId="{22693710-A273-4DE3-B56B-501EBF8AAC16}"/>
    <dgm:cxn modelId="{63A57879-F5EB-460B-9BEB-3833FB163CDF}" type="presOf" srcId="{EB633A28-325E-4F3C-9D74-7B235343A885}" destId="{4194F495-0B49-4686-B89E-B97A23BB18B4}" srcOrd="0" destOrd="0" presId="urn:microsoft.com/office/officeart/2008/layout/CircleAccentTimeline"/>
    <dgm:cxn modelId="{E2ABC98C-768D-4ECE-8F14-9483D5C94A01}" type="presOf" srcId="{25F95D6A-DC03-42B0-9E2A-8BB3CFE35643}" destId="{DB3BF36B-C726-491E-B973-D7822FF7B562}" srcOrd="0" destOrd="0" presId="urn:microsoft.com/office/officeart/2008/layout/CircleAccentTimeline"/>
    <dgm:cxn modelId="{A40AABA1-BDA1-444F-8866-4302F7556320}" type="presOf" srcId="{90F27D1E-76E8-4AE9-AD01-BE57630B5110}" destId="{E648DC65-DF54-488E-83A7-B6467C479D02}" srcOrd="0" destOrd="0" presId="urn:microsoft.com/office/officeart/2008/layout/CircleAccentTimeline"/>
    <dgm:cxn modelId="{0DA4BCA3-542A-41C0-97C0-77719A88DE6F}" type="presOf" srcId="{26EFAA8C-070B-4368-AD8E-0E28971C7F1A}" destId="{7B868461-920B-4257-AAE0-91738CB6D378}" srcOrd="0" destOrd="0" presId="urn:microsoft.com/office/officeart/2008/layout/CircleAccentTimeline"/>
    <dgm:cxn modelId="{B01D28B6-30ED-4F74-B744-6E0A3C415F4C}" type="presOf" srcId="{3BF4C92A-BE32-4130-AB21-90FA76812967}" destId="{D9AE80C5-FF95-4AE8-B7A0-6BF19841CD23}" srcOrd="0" destOrd="0" presId="urn:microsoft.com/office/officeart/2008/layout/CircleAccentTimeline"/>
    <dgm:cxn modelId="{74F39EB6-5C16-4483-8C84-81EE935A34AB}" srcId="{BDB3E5F2-A63C-446D-94EF-53B51308F55B}" destId="{3BF4C92A-BE32-4130-AB21-90FA76812967}" srcOrd="2" destOrd="0" parTransId="{45145B60-B4CF-43C8-A090-77DD0F136CC3}" sibTransId="{36BE8B1F-5183-4B05-9C94-6A3B4937697A}"/>
    <dgm:cxn modelId="{49B03CBE-4424-4043-9B0D-708057B949E7}" type="presOf" srcId="{BDB3E5F2-A63C-446D-94EF-53B51308F55B}" destId="{54C7621A-D6FD-4F3F-A78E-16DC33A75367}" srcOrd="0" destOrd="0" presId="urn:microsoft.com/office/officeart/2008/layout/CircleAccentTimeline"/>
    <dgm:cxn modelId="{2DE3C7CC-BC3D-4DC7-BDF4-E9EF00E2B35B}" srcId="{BDB3E5F2-A63C-446D-94EF-53B51308F55B}" destId="{B7B3E22D-F717-4E9C-866E-07DC0AAAF31D}" srcOrd="1" destOrd="0" parTransId="{F5B9D25D-B57A-4E96-8949-C8A2BD9993F2}" sibTransId="{23EEF184-9BDE-48DD-A4F5-B678462A2560}"/>
    <dgm:cxn modelId="{CDE1ECD6-1D72-42D5-B8D4-ED9CA23D9ACE}" type="presOf" srcId="{76F97871-E7EF-4C5A-A6CC-0AEA140887B0}" destId="{6749C0EA-1B99-400E-B5E9-7F9E3C47DF67}" srcOrd="0" destOrd="0" presId="urn:microsoft.com/office/officeart/2008/layout/CircleAccentTimeline"/>
    <dgm:cxn modelId="{34F38B2B-5850-4AF2-843D-52E0758B3D31}" type="presParOf" srcId="{4194F495-0B49-4686-B89E-B97A23BB18B4}" destId="{72BA280D-2F57-47BB-AE67-6C6F9DCEF2B7}" srcOrd="0" destOrd="0" presId="urn:microsoft.com/office/officeart/2008/layout/CircleAccentTimeline"/>
    <dgm:cxn modelId="{A810E50A-FAB2-4567-B4C9-154D65186FBE}" type="presParOf" srcId="{72BA280D-2F57-47BB-AE67-6C6F9DCEF2B7}" destId="{A85A93E5-AB9A-439C-9142-AD5A4BFF47F6}" srcOrd="0" destOrd="0" presId="urn:microsoft.com/office/officeart/2008/layout/CircleAccentTimeline"/>
    <dgm:cxn modelId="{29101706-20B5-4788-BAAA-3323831DA6E0}" type="presParOf" srcId="{72BA280D-2F57-47BB-AE67-6C6F9DCEF2B7}" destId="{54C7621A-D6FD-4F3F-A78E-16DC33A75367}" srcOrd="1" destOrd="0" presId="urn:microsoft.com/office/officeart/2008/layout/CircleAccentTimeline"/>
    <dgm:cxn modelId="{843DA397-BDB3-438D-8D73-128606B8D117}" type="presParOf" srcId="{72BA280D-2F57-47BB-AE67-6C6F9DCEF2B7}" destId="{881FE880-CBDD-4C9E-976D-9F4A6678AD39}" srcOrd="2" destOrd="0" presId="urn:microsoft.com/office/officeart/2008/layout/CircleAccentTimeline"/>
    <dgm:cxn modelId="{CA700570-A6C9-43A8-8696-F477E12E3A3F}" type="presParOf" srcId="{4194F495-0B49-4686-B89E-B97A23BB18B4}" destId="{7A6036F4-EEA5-4903-9DE5-D9694BAEBE8F}" srcOrd="1" destOrd="0" presId="urn:microsoft.com/office/officeart/2008/layout/CircleAccentTimeline"/>
    <dgm:cxn modelId="{FF8332F9-44E5-41B6-9EBA-217B30D8AD4C}" type="presParOf" srcId="{4194F495-0B49-4686-B89E-B97A23BB18B4}" destId="{5A15437C-29B6-45E4-ABC8-804D55EA2C12}" srcOrd="2" destOrd="0" presId="urn:microsoft.com/office/officeart/2008/layout/CircleAccentTimeline"/>
    <dgm:cxn modelId="{72D3A376-054A-4E4A-A08F-751130B09353}" type="presParOf" srcId="{4194F495-0B49-4686-B89E-B97A23BB18B4}" destId="{4521085B-57FF-4187-965D-FA4F9834B060}" srcOrd="3" destOrd="0" presId="urn:microsoft.com/office/officeart/2008/layout/CircleAccentTimeline"/>
    <dgm:cxn modelId="{CA10B26A-8F72-4901-8770-18F686A823D8}" type="presParOf" srcId="{4194F495-0B49-4686-B89E-B97A23BB18B4}" destId="{D6F2FDF2-4FC9-4898-B249-F15720FF4B93}" srcOrd="4" destOrd="0" presId="urn:microsoft.com/office/officeart/2008/layout/CircleAccentTimeline"/>
    <dgm:cxn modelId="{E4D7D07D-01C0-4914-9F38-E99EBDA878C4}" type="presParOf" srcId="{D6F2FDF2-4FC9-4898-B249-F15720FF4B93}" destId="{72AEB429-AFAD-4F8B-877D-CB3A79995C59}" srcOrd="0" destOrd="0" presId="urn:microsoft.com/office/officeart/2008/layout/CircleAccentTimeline"/>
    <dgm:cxn modelId="{AF55A5F7-C28D-47C3-9C80-04AC0BBB23E1}" type="presParOf" srcId="{D6F2FDF2-4FC9-4898-B249-F15720FF4B93}" destId="{6749C0EA-1B99-400E-B5E9-7F9E3C47DF67}" srcOrd="1" destOrd="0" presId="urn:microsoft.com/office/officeart/2008/layout/CircleAccentTimeline"/>
    <dgm:cxn modelId="{D63CD219-EF6C-406F-88A2-9D5481E6F33B}" type="presParOf" srcId="{D6F2FDF2-4FC9-4898-B249-F15720FF4B93}" destId="{D74D6160-1F48-48F0-82A2-4366561C4041}" srcOrd="2" destOrd="0" presId="urn:microsoft.com/office/officeart/2008/layout/CircleAccentTimeline"/>
    <dgm:cxn modelId="{A8DAB5F6-9F43-4073-9CDD-65DD04F81DFE}" type="presParOf" srcId="{4194F495-0B49-4686-B89E-B97A23BB18B4}" destId="{660F1FA7-DA77-4396-B8D6-22808B8616BE}" srcOrd="5" destOrd="0" presId="urn:microsoft.com/office/officeart/2008/layout/CircleAccentTimeline"/>
    <dgm:cxn modelId="{2BE8F31B-F130-42B7-9C6F-E6241C8B4B27}" type="presParOf" srcId="{4194F495-0B49-4686-B89E-B97A23BB18B4}" destId="{D9DB7CED-9F6A-410E-A044-A80D83E84995}" srcOrd="6" destOrd="0" presId="urn:microsoft.com/office/officeart/2008/layout/CircleAccentTimeline"/>
    <dgm:cxn modelId="{0943DAC1-154B-4DBA-A776-CCB6F9326963}" type="presParOf" srcId="{4194F495-0B49-4686-B89E-B97A23BB18B4}" destId="{864F737A-FA72-4B29-B184-6439EF74AAF7}" srcOrd="7" destOrd="0" presId="urn:microsoft.com/office/officeart/2008/layout/CircleAccentTimeline"/>
    <dgm:cxn modelId="{A0A67F21-55A5-437A-938D-78E18C6987B6}" type="presParOf" srcId="{4194F495-0B49-4686-B89E-B97A23BB18B4}" destId="{6A2CAB2B-C7B1-493E-A71F-E3B5B573893C}" srcOrd="8" destOrd="0" presId="urn:microsoft.com/office/officeart/2008/layout/CircleAccentTimeline"/>
    <dgm:cxn modelId="{A9B1679F-C7AD-4C92-9C31-C10F93952DA0}" type="presParOf" srcId="{6A2CAB2B-C7B1-493E-A71F-E3B5B573893C}" destId="{8B67CF79-00AA-4519-A733-8B3C247B2366}" srcOrd="0" destOrd="0" presId="urn:microsoft.com/office/officeart/2008/layout/CircleAccentTimeline"/>
    <dgm:cxn modelId="{4B0A5EB5-C147-4BDC-9B58-897A8ED3981E}" type="presParOf" srcId="{6A2CAB2B-C7B1-493E-A71F-E3B5B573893C}" destId="{713CAC38-2807-4574-93E9-2BD9E3D32931}" srcOrd="1" destOrd="0" presId="urn:microsoft.com/office/officeart/2008/layout/CircleAccentTimeline"/>
    <dgm:cxn modelId="{3B746FE1-0EBB-4C8C-B404-6CA96FC19FBD}" type="presParOf" srcId="{6A2CAB2B-C7B1-493E-A71F-E3B5B573893C}" destId="{E34EC4A5-7504-473F-BCC0-A5B138B3F9BD}" srcOrd="2" destOrd="0" presId="urn:microsoft.com/office/officeart/2008/layout/CircleAccentTimeline"/>
    <dgm:cxn modelId="{DFD37809-B79A-4B5C-A3AC-3BE1B9244E03}" type="presParOf" srcId="{4194F495-0B49-4686-B89E-B97A23BB18B4}" destId="{BAE4CFDA-115B-48C3-BC5B-0C57E123303D}" srcOrd="9" destOrd="0" presId="urn:microsoft.com/office/officeart/2008/layout/CircleAccentTimeline"/>
    <dgm:cxn modelId="{903558A0-6A4A-41FF-A78B-65DAEAC53511}" type="presParOf" srcId="{4194F495-0B49-4686-B89E-B97A23BB18B4}" destId="{299BEAB5-09C2-4DD9-8445-0C348B128F80}" srcOrd="10" destOrd="0" presId="urn:microsoft.com/office/officeart/2008/layout/CircleAccentTimeline"/>
    <dgm:cxn modelId="{EE23AF76-0A99-4B17-9294-37C29E31F6A6}" type="presParOf" srcId="{4194F495-0B49-4686-B89E-B97A23BB18B4}" destId="{DFFB04B7-67A0-4390-B208-09B0F7490460}" srcOrd="11" destOrd="0" presId="urn:microsoft.com/office/officeart/2008/layout/CircleAccentTimeline"/>
    <dgm:cxn modelId="{2B01E353-A43A-4964-9343-85D887828D90}" type="presParOf" srcId="{4194F495-0B49-4686-B89E-B97A23BB18B4}" destId="{7F1386DD-3F5F-40D1-855C-3AA0BEF67EEA}" srcOrd="12" destOrd="0" presId="urn:microsoft.com/office/officeart/2008/layout/CircleAccentTimeline"/>
    <dgm:cxn modelId="{E90BD173-F3F0-4C53-8D97-CB729A558F67}" type="presParOf" srcId="{7F1386DD-3F5F-40D1-855C-3AA0BEF67EEA}" destId="{1B7B2673-0339-44E0-8C0E-95BA89778014}" srcOrd="0" destOrd="0" presId="urn:microsoft.com/office/officeart/2008/layout/CircleAccentTimeline"/>
    <dgm:cxn modelId="{6D5CD6DA-E83F-4683-A423-3619F347DA9D}" type="presParOf" srcId="{7F1386DD-3F5F-40D1-855C-3AA0BEF67EEA}" destId="{D9AE80C5-FF95-4AE8-B7A0-6BF19841CD23}" srcOrd="1" destOrd="0" presId="urn:microsoft.com/office/officeart/2008/layout/CircleAccentTimeline"/>
    <dgm:cxn modelId="{A583509F-E5E3-4559-985F-B8E64D33CD9B}" type="presParOf" srcId="{7F1386DD-3F5F-40D1-855C-3AA0BEF67EEA}" destId="{036203D8-CFB2-4A4A-BB12-FCFFFB4534F3}" srcOrd="2" destOrd="0" presId="urn:microsoft.com/office/officeart/2008/layout/CircleAccentTimeline"/>
    <dgm:cxn modelId="{D94AB757-077A-4A41-9D42-0DDB57C5C12F}" type="presParOf" srcId="{4194F495-0B49-4686-B89E-B97A23BB18B4}" destId="{4A66CCD4-E4C0-46DF-A8CB-F5BEBA8D65DB}" srcOrd="13" destOrd="0" presId="urn:microsoft.com/office/officeart/2008/layout/CircleAccentTimeline"/>
    <dgm:cxn modelId="{0F8BBEE3-5D76-4021-B97E-64E9CD3DE01B}" type="presParOf" srcId="{4194F495-0B49-4686-B89E-B97A23BB18B4}" destId="{F233BC77-65F9-4193-BBB4-BA224B8DC6D8}" srcOrd="14" destOrd="0" presId="urn:microsoft.com/office/officeart/2008/layout/CircleAccentTimeline"/>
    <dgm:cxn modelId="{B963DC8A-BE88-44BE-A047-653DAFE0CAFC}" type="presParOf" srcId="{4194F495-0B49-4686-B89E-B97A23BB18B4}" destId="{BB2FC4C1-DE0C-4007-94FF-07B09E2F45FC}" srcOrd="15" destOrd="0" presId="urn:microsoft.com/office/officeart/2008/layout/CircleAccentTimeline"/>
    <dgm:cxn modelId="{BBDD277A-78EC-49BD-B8D3-4E9374BF1A60}" type="presParOf" srcId="{BB2FC4C1-DE0C-4007-94FF-07B09E2F45FC}" destId="{1D3B3624-0AA7-4260-AE86-8595E24ED09E}" srcOrd="0" destOrd="0" presId="urn:microsoft.com/office/officeart/2008/layout/CircleAccentTimeline"/>
    <dgm:cxn modelId="{B0BD29E2-811D-4871-8706-AD5DFF6E0F14}" type="presParOf" srcId="{BB2FC4C1-DE0C-4007-94FF-07B09E2F45FC}" destId="{E648DC65-DF54-488E-83A7-B6467C479D02}" srcOrd="1" destOrd="0" presId="urn:microsoft.com/office/officeart/2008/layout/CircleAccentTimeline"/>
    <dgm:cxn modelId="{2BB7700E-B761-421D-AF9E-80E4FCAA15C9}" type="presParOf" srcId="{BB2FC4C1-DE0C-4007-94FF-07B09E2F45FC}" destId="{397B2BC9-2DC7-4323-A973-8EBE6C5525E1}" srcOrd="2" destOrd="0" presId="urn:microsoft.com/office/officeart/2008/layout/CircleAccentTimeline"/>
    <dgm:cxn modelId="{B6F7683A-11EE-4122-B761-00300B8EE15D}" type="presParOf" srcId="{4194F495-0B49-4686-B89E-B97A23BB18B4}" destId="{EE0415B3-96F2-4DB9-B6AD-89D235C03A43}" srcOrd="16" destOrd="0" presId="urn:microsoft.com/office/officeart/2008/layout/CircleAccentTimeline"/>
    <dgm:cxn modelId="{E226A4C0-530A-410A-B93B-D66EE1704D94}" type="presParOf" srcId="{4194F495-0B49-4686-B89E-B97A23BB18B4}" destId="{8A2CF88D-EAB5-4031-81BE-BD70FF155C41}" srcOrd="17" destOrd="0" presId="urn:microsoft.com/office/officeart/2008/layout/CircleAccentTimeline"/>
    <dgm:cxn modelId="{464A07FA-CF6C-41D4-BBCB-88EF611B97FD}" type="presParOf" srcId="{4194F495-0B49-4686-B89E-B97A23BB18B4}" destId="{0164AEFD-1143-4899-AE17-946914F9D91B}" srcOrd="18" destOrd="0" presId="urn:microsoft.com/office/officeart/2008/layout/CircleAccentTimeline"/>
    <dgm:cxn modelId="{AA4828E6-A4B5-4FAA-A462-0D915839047A}" type="presParOf" srcId="{4194F495-0B49-4686-B89E-B97A23BB18B4}" destId="{74D01DDB-BEC1-43BC-AC8F-8E2EB8FCA24C}" srcOrd="19" destOrd="0" presId="urn:microsoft.com/office/officeart/2008/layout/CircleAccentTimeline"/>
    <dgm:cxn modelId="{C4E823BC-5F93-44D7-9043-D0BE29E0D2E8}" type="presParOf" srcId="{74D01DDB-BEC1-43BC-AC8F-8E2EB8FCA24C}" destId="{2E456752-9A8D-4597-8B9D-1337E2E3BB15}" srcOrd="0" destOrd="0" presId="urn:microsoft.com/office/officeart/2008/layout/CircleAccentTimeline"/>
    <dgm:cxn modelId="{DE03F2A8-042D-47E5-B967-CAF6F224382B}" type="presParOf" srcId="{74D01DDB-BEC1-43BC-AC8F-8E2EB8FCA24C}" destId="{DB3BF36B-C726-491E-B973-D7822FF7B562}" srcOrd="1" destOrd="0" presId="urn:microsoft.com/office/officeart/2008/layout/CircleAccentTimeline"/>
    <dgm:cxn modelId="{B0DCAA75-BCF7-499B-842A-DAB1DB3371BA}" type="presParOf" srcId="{74D01DDB-BEC1-43BC-AC8F-8E2EB8FCA24C}" destId="{36887002-B3D0-42CD-A990-923EC387A697}" srcOrd="2" destOrd="0" presId="urn:microsoft.com/office/officeart/2008/layout/CircleAccentTimeline"/>
    <dgm:cxn modelId="{CF2C4B72-6509-44B3-8C85-4D4FCD12D3F3}" type="presParOf" srcId="{4194F495-0B49-4686-B89E-B97A23BB18B4}" destId="{B961B91F-2EBD-4DE8-BE5E-77E7BB85C06A}" srcOrd="20" destOrd="0" presId="urn:microsoft.com/office/officeart/2008/layout/CircleAccentTimeline"/>
    <dgm:cxn modelId="{84458A49-6B38-48EE-88A5-8444314CD042}" type="presParOf" srcId="{4194F495-0B49-4686-B89E-B97A23BB18B4}" destId="{AD21AC62-D464-4768-A2F6-D755B97237D7}" srcOrd="21" destOrd="0" presId="urn:microsoft.com/office/officeart/2008/layout/CircleAccentTimeline"/>
    <dgm:cxn modelId="{4770908A-0F8F-4686-974A-0EB3B95EC481}" type="presParOf" srcId="{4194F495-0B49-4686-B89E-B97A23BB18B4}" destId="{34AF417E-99ED-402F-A980-B6140588A2C9}" srcOrd="22" destOrd="0" presId="urn:microsoft.com/office/officeart/2008/layout/CircleAccentTimeline"/>
    <dgm:cxn modelId="{BE720A63-8267-4C21-ACD3-AEFE2E75EF19}" type="presParOf" srcId="{4194F495-0B49-4686-B89E-B97A23BB18B4}" destId="{4C1CC8BA-FA5F-47D2-A1F0-699E90D9D818}" srcOrd="23" destOrd="0" presId="urn:microsoft.com/office/officeart/2008/layout/CircleAccentTimeline"/>
    <dgm:cxn modelId="{50BC4F52-4097-428B-8AC0-4C55D751E697}" type="presParOf" srcId="{4C1CC8BA-FA5F-47D2-A1F0-699E90D9D818}" destId="{EE45DA57-5C87-4318-9528-38910594B01E}" srcOrd="0" destOrd="0" presId="urn:microsoft.com/office/officeart/2008/layout/CircleAccentTimeline"/>
    <dgm:cxn modelId="{B00F709D-63DA-4E26-AA14-6C04AA01ACAA}" type="presParOf" srcId="{4C1CC8BA-FA5F-47D2-A1F0-699E90D9D818}" destId="{7B868461-920B-4257-AAE0-91738CB6D378}" srcOrd="1" destOrd="0" presId="urn:microsoft.com/office/officeart/2008/layout/CircleAccentTimeline"/>
    <dgm:cxn modelId="{9CC33DB0-1695-4730-8B97-49AA4B8D6357}" type="presParOf" srcId="{4C1CC8BA-FA5F-47D2-A1F0-699E90D9D818}" destId="{69707822-003F-4B4C-A950-F87BC193EFF9}" srcOrd="2" destOrd="0" presId="urn:microsoft.com/office/officeart/2008/layout/CircleAccentTimeline"/>
    <dgm:cxn modelId="{15DA746C-E2B0-4DAD-AE1B-37735653CB23}" type="presParOf" srcId="{4194F495-0B49-4686-B89E-B97A23BB18B4}" destId="{CFA614EE-2451-4C59-8599-4CC74D9964C8}" srcOrd="24" destOrd="0" presId="urn:microsoft.com/office/officeart/2008/layout/CircleAccentTimeline"/>
    <dgm:cxn modelId="{CFFBD8F1-A4EC-4439-B8E6-0BB8E3370794}" type="presParOf" srcId="{4194F495-0B49-4686-B89E-B97A23BB18B4}" destId="{7B16BD20-3BD9-4E46-BFE7-10183CF678F6}" srcOrd="25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3519456"/>
        <a:ext cx="3981338" cy="140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A93E5-AB9A-439C-9142-AD5A4BFF47F6}">
      <dsp:nvSpPr>
        <dsp:cNvPr id="0" name=""/>
        <dsp:cNvSpPr/>
      </dsp:nvSpPr>
      <dsp:spPr>
        <a:xfrm>
          <a:off x="2784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accent1">
                <a:lumMod val="20000"/>
                <a:lumOff val="80000"/>
              </a:schemeClr>
            </a:gs>
            <a:gs pos="100000">
              <a:schemeClr val="accent1"/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C7621A-D6FD-4F3F-A78E-16DC33A75367}">
      <dsp:nvSpPr>
        <dsp:cNvPr id="0" name=""/>
        <dsp:cNvSpPr/>
      </dsp:nvSpPr>
      <dsp:spPr>
        <a:xfrm rot="17700000">
          <a:off x="424319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Milestone 1</a:t>
          </a:r>
        </a:p>
      </dsp:txBody>
      <dsp:txXfrm>
        <a:off x="424319" y="1512007"/>
        <a:ext cx="1487179" cy="716705"/>
      </dsp:txXfrm>
    </dsp:sp>
    <dsp:sp modelId="{72AEB429-AFAD-4F8B-877D-CB3A79995C59}">
      <dsp:nvSpPr>
        <dsp:cNvPr id="0" name=""/>
        <dsp:cNvSpPr/>
      </dsp:nvSpPr>
      <dsp:spPr>
        <a:xfrm>
          <a:off x="1419721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49C0EA-1B99-400E-B5E9-7F9E3C47DF67}">
      <dsp:nvSpPr>
        <dsp:cNvPr id="0" name=""/>
        <dsp:cNvSpPr/>
      </dsp:nvSpPr>
      <dsp:spPr>
        <a:xfrm rot="17700000">
          <a:off x="553773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 Planning</a:t>
          </a:r>
        </a:p>
      </dsp:txBody>
      <dsp:txXfrm>
        <a:off x="553773" y="3888000"/>
        <a:ext cx="1286480" cy="620292"/>
      </dsp:txXfrm>
    </dsp:sp>
    <dsp:sp modelId="{D74D6160-1F48-48F0-82A2-4366561C4041}">
      <dsp:nvSpPr>
        <dsp:cNvPr id="0" name=""/>
        <dsp:cNvSpPr/>
      </dsp:nvSpPr>
      <dsp:spPr>
        <a:xfrm rot="17700000">
          <a:off x="1359186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7CF79-00AA-4519-A733-8B3C247B2366}">
      <dsp:nvSpPr>
        <dsp:cNvPr id="0" name=""/>
        <dsp:cNvSpPr/>
      </dsp:nvSpPr>
      <dsp:spPr>
        <a:xfrm>
          <a:off x="2130712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13CAC38-2807-4574-93E9-2BD9E3D32931}">
      <dsp:nvSpPr>
        <dsp:cNvPr id="0" name=""/>
        <dsp:cNvSpPr/>
      </dsp:nvSpPr>
      <dsp:spPr>
        <a:xfrm rot="17700000">
          <a:off x="1264765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Initial Investment</a:t>
          </a:r>
        </a:p>
      </dsp:txBody>
      <dsp:txXfrm>
        <a:off x="1264765" y="3888000"/>
        <a:ext cx="1286480" cy="620292"/>
      </dsp:txXfrm>
    </dsp:sp>
    <dsp:sp modelId="{E34EC4A5-7504-473F-BCC0-A5B138B3F9BD}">
      <dsp:nvSpPr>
        <dsp:cNvPr id="0" name=""/>
        <dsp:cNvSpPr/>
      </dsp:nvSpPr>
      <dsp:spPr>
        <a:xfrm rot="17700000">
          <a:off x="2070177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B2673-0339-44E0-8C0E-95BA89778014}">
      <dsp:nvSpPr>
        <dsp:cNvPr id="0" name=""/>
        <dsp:cNvSpPr/>
      </dsp:nvSpPr>
      <dsp:spPr>
        <a:xfrm>
          <a:off x="2841703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9AE80C5-FF95-4AE8-B7A0-6BF19841CD23}">
      <dsp:nvSpPr>
        <dsp:cNvPr id="0" name=""/>
        <dsp:cNvSpPr/>
      </dsp:nvSpPr>
      <dsp:spPr>
        <a:xfrm rot="17700000">
          <a:off x="1975756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Communication</a:t>
          </a:r>
        </a:p>
      </dsp:txBody>
      <dsp:txXfrm>
        <a:off x="1975756" y="3888000"/>
        <a:ext cx="1286480" cy="620292"/>
      </dsp:txXfrm>
    </dsp:sp>
    <dsp:sp modelId="{036203D8-CFB2-4A4A-BB12-FCFFFB4534F3}">
      <dsp:nvSpPr>
        <dsp:cNvPr id="0" name=""/>
        <dsp:cNvSpPr/>
      </dsp:nvSpPr>
      <dsp:spPr>
        <a:xfrm rot="17700000">
          <a:off x="2781169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3B3624-0AA7-4260-AE86-8595E24ED09E}">
      <dsp:nvSpPr>
        <dsp:cNvPr id="0" name=""/>
        <dsp:cNvSpPr/>
      </dsp:nvSpPr>
      <dsp:spPr>
        <a:xfrm>
          <a:off x="3422302" y="2660246"/>
          <a:ext cx="1196336" cy="1196336"/>
        </a:xfrm>
        <a:prstGeom prst="donut">
          <a:avLst>
            <a:gd name="adj" fmla="val 20000"/>
          </a:avLst>
        </a:prstGeom>
        <a:gradFill rotWithShape="0">
          <a:gsLst>
            <a:gs pos="0">
              <a:schemeClr val="tx2"/>
            </a:gs>
            <a:gs pos="100000">
              <a:schemeClr val="tx2">
                <a:lumMod val="5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648DC65-DF54-488E-83A7-B6467C479D02}">
      <dsp:nvSpPr>
        <dsp:cNvPr id="0" name=""/>
        <dsp:cNvSpPr/>
      </dsp:nvSpPr>
      <dsp:spPr>
        <a:xfrm rot="17700000">
          <a:off x="3843837" y="1512007"/>
          <a:ext cx="1487179" cy="7167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noProof="0" dirty="0"/>
            <a:t>Milestone 2</a:t>
          </a:r>
        </a:p>
      </dsp:txBody>
      <dsp:txXfrm>
        <a:off x="3843837" y="1512007"/>
        <a:ext cx="1487179" cy="716705"/>
      </dsp:txXfrm>
    </dsp:sp>
    <dsp:sp modelId="{2E456752-9A8D-4597-8B9D-1337E2E3BB15}">
      <dsp:nvSpPr>
        <dsp:cNvPr id="0" name=""/>
        <dsp:cNvSpPr/>
      </dsp:nvSpPr>
      <dsp:spPr>
        <a:xfrm>
          <a:off x="5037847" y="3078887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3BF36B-C726-491E-B973-D7822FF7B562}">
      <dsp:nvSpPr>
        <dsp:cNvPr id="0" name=""/>
        <dsp:cNvSpPr/>
      </dsp:nvSpPr>
      <dsp:spPr>
        <a:xfrm rot="17700000">
          <a:off x="4027558" y="3887999"/>
          <a:ext cx="1585955" cy="9189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Second Investment</a:t>
          </a:r>
        </a:p>
      </dsp:txBody>
      <dsp:txXfrm>
        <a:off x="4027558" y="3887999"/>
        <a:ext cx="1585955" cy="918924"/>
      </dsp:txXfrm>
    </dsp:sp>
    <dsp:sp modelId="{36887002-B3D0-42CD-A990-923EC387A697}">
      <dsp:nvSpPr>
        <dsp:cNvPr id="0" name=""/>
        <dsp:cNvSpPr/>
      </dsp:nvSpPr>
      <dsp:spPr>
        <a:xfrm rot="17700000">
          <a:off x="4977312" y="1885499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45DA57-5C87-4318-9528-38910594B01E}">
      <dsp:nvSpPr>
        <dsp:cNvPr id="0" name=""/>
        <dsp:cNvSpPr/>
      </dsp:nvSpPr>
      <dsp:spPr>
        <a:xfrm>
          <a:off x="5748838" y="3078416"/>
          <a:ext cx="359997" cy="359997"/>
        </a:xfrm>
        <a:prstGeom prst="ellipse">
          <a:avLst/>
        </a:prstGeom>
        <a:noFill/>
        <a:ln w="19050">
          <a:solidFill>
            <a:schemeClr val="bg1">
              <a:lumMod val="75000"/>
            </a:schemeClr>
          </a:solidFill>
        </a:ln>
        <a:effectLst/>
        <a:scene3d>
          <a:camera prst="orthographicFront"/>
          <a:lightRig rig="flat" dir="t"/>
        </a:scene3d>
        <a:sp3d prstMaterial="dkEdge"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B868461-920B-4257-AAE0-91738CB6D378}">
      <dsp:nvSpPr>
        <dsp:cNvPr id="0" name=""/>
        <dsp:cNvSpPr/>
      </dsp:nvSpPr>
      <dsp:spPr>
        <a:xfrm rot="17700000">
          <a:off x="4882890" y="3888000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5560" bIns="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noProof="0" dirty="0"/>
            <a:t>Returns</a:t>
          </a:r>
        </a:p>
      </dsp:txBody>
      <dsp:txXfrm>
        <a:off x="4882890" y="3888000"/>
        <a:ext cx="1286480" cy="620292"/>
      </dsp:txXfrm>
    </dsp:sp>
    <dsp:sp modelId="{69707822-003F-4B4C-A950-F87BC193EFF9}">
      <dsp:nvSpPr>
        <dsp:cNvPr id="0" name=""/>
        <dsp:cNvSpPr/>
      </dsp:nvSpPr>
      <dsp:spPr>
        <a:xfrm rot="17700000">
          <a:off x="5688303" y="2084311"/>
          <a:ext cx="1286480" cy="620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solidFill>
                  <a:schemeClr val="bg1"/>
                </a:solidFill>
              </a:rPr>
              <a:t>Entschuldungsdauer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5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64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de-AT" sz="3000" dirty="0">
                <a:solidFill>
                  <a:schemeClr val="tx1"/>
                </a:solidFill>
              </a:rPr>
              <a:t>Finanzierungs-</a:t>
            </a:r>
            <a:br>
              <a:rPr lang="de-AT" sz="3000" dirty="0">
                <a:solidFill>
                  <a:schemeClr val="tx1"/>
                </a:solidFill>
              </a:rPr>
            </a:br>
            <a:r>
              <a:rPr lang="de-AT" sz="3000" dirty="0">
                <a:solidFill>
                  <a:schemeClr val="tx1"/>
                </a:solidFill>
              </a:rPr>
              <a:t>Kennzahlen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Hlavacek &amp; Pechak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7ABIF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937F1198-1857-414C-B5C1-EE10EEDB9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FC88937-A9B2-46EA-8062-5049F924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A65F2E-FA9B-48D0-A89F-721715E9137D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436DF55-D7EC-4370-A453-7FE59D351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04BB6A-8D0A-4384-A5F5-3E9992D74954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Erfolgskennzahlen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Rentabilitätskennzahlen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55B8609-4FF9-4350-A2F1-107A96A9C620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Ertragslage</a:t>
            </a:r>
          </a:p>
        </p:txBody>
      </p:sp>
    </p:spTree>
    <p:extLst>
      <p:ext uri="{BB962C8B-B14F-4D97-AF65-F5344CB8AC3E}">
        <p14:creationId xmlns:p14="http://schemas.microsoft.com/office/powerpoint/2010/main" val="39010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063E759-8E45-4F6D-A6E4-636AB887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7B56039-BD50-4E6B-A36B-FDF1D9E66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5E5227-B510-4273-9D21-753593E281E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505176AD-EA94-4CAD-A3B2-C6753803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8F4FD65-4CDE-47CC-8590-7300A6390BE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Materialintensität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Personalintensität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Umsatzrentabilität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Cashflow-Quote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8CD380E-611F-4BAA-8780-2DC40EFAAC45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Erfolgskennzahlen</a:t>
            </a:r>
          </a:p>
        </p:txBody>
      </p:sp>
    </p:spTree>
    <p:extLst>
      <p:ext uri="{BB962C8B-B14F-4D97-AF65-F5344CB8AC3E}">
        <p14:creationId xmlns:p14="http://schemas.microsoft.com/office/powerpoint/2010/main" val="17397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063E759-8E45-4F6D-A6E4-636AB887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7B56039-BD50-4E6B-A36B-FDF1D9E66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5E5227-B510-4273-9D21-753593E281E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505176AD-EA94-4CAD-A3B2-C6753803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8F4FD65-4CDE-47CC-8590-7300A6390BE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dirty="0">
                <a:solidFill>
                  <a:schemeClr val="bg1"/>
                </a:solidFill>
              </a:rPr>
              <a:t>Materialintensität</a:t>
            </a:r>
            <a:endParaRPr lang="de-AT" sz="2200" dirty="0">
              <a:solidFill>
                <a:schemeClr val="bg1"/>
              </a:solidFill>
            </a:endParaRPr>
          </a:p>
          <a:p>
            <a:pPr lvl="2"/>
            <a:r>
              <a:rPr lang="de-DE" sz="2200" dirty="0">
                <a:solidFill>
                  <a:schemeClr val="bg1"/>
                </a:solidFill>
              </a:rPr>
              <a:t>Waren- bzw. Materialeinsatz / Umsatz x 100</a:t>
            </a:r>
            <a:endParaRPr lang="de-AT" sz="22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dirty="0">
                <a:solidFill>
                  <a:schemeClr val="bg1"/>
                </a:solidFill>
              </a:rPr>
              <a:t>Personalintensität</a:t>
            </a:r>
            <a:endParaRPr lang="de-AT" sz="2200" dirty="0">
              <a:solidFill>
                <a:schemeClr val="bg1"/>
              </a:solidFill>
            </a:endParaRPr>
          </a:p>
          <a:p>
            <a:pPr lvl="2"/>
            <a:r>
              <a:rPr lang="de-DE" sz="2200" dirty="0">
                <a:solidFill>
                  <a:schemeClr val="bg1"/>
                </a:solidFill>
              </a:rPr>
              <a:t>Personalaufwand / Umsatz x 100</a:t>
            </a:r>
            <a:endParaRPr lang="de-AT" sz="22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dirty="0">
                <a:solidFill>
                  <a:schemeClr val="bg1"/>
                </a:solidFill>
              </a:rPr>
              <a:t>Umsatzrentabilität</a:t>
            </a:r>
            <a:endParaRPr lang="de-AT" sz="2200" dirty="0">
              <a:solidFill>
                <a:schemeClr val="bg1"/>
              </a:solidFill>
            </a:endParaRPr>
          </a:p>
          <a:p>
            <a:pPr lvl="2"/>
            <a:r>
              <a:rPr lang="de-DE" sz="2200" dirty="0">
                <a:solidFill>
                  <a:schemeClr val="bg1"/>
                </a:solidFill>
              </a:rPr>
              <a:t>Jahresüberschuss / Umsatz x 100</a:t>
            </a:r>
            <a:endParaRPr lang="de-AT" sz="22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dirty="0">
                <a:solidFill>
                  <a:schemeClr val="bg1"/>
                </a:solidFill>
              </a:rPr>
              <a:t>Cashflow-Quote</a:t>
            </a:r>
            <a:endParaRPr lang="de-AT" sz="2200" dirty="0">
              <a:solidFill>
                <a:schemeClr val="bg1"/>
              </a:solidFill>
            </a:endParaRPr>
          </a:p>
          <a:p>
            <a:pPr lvl="2"/>
            <a:r>
              <a:rPr lang="de-DE" sz="2200" dirty="0">
                <a:solidFill>
                  <a:schemeClr val="bg1"/>
                </a:solidFill>
              </a:rPr>
              <a:t>Cashflow / Umsatz x 100</a:t>
            </a:r>
            <a:endParaRPr lang="de-AT" sz="2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8CD380E-611F-4BAA-8780-2DC40EFAAC45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Erfolgskennzahlen</a:t>
            </a:r>
          </a:p>
        </p:txBody>
      </p:sp>
    </p:spTree>
    <p:extLst>
      <p:ext uri="{BB962C8B-B14F-4D97-AF65-F5344CB8AC3E}">
        <p14:creationId xmlns:p14="http://schemas.microsoft.com/office/powerpoint/2010/main" val="3045871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B6A494A-107F-4749-AA5C-667EEEE4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7F4FFED-44A1-4650-8B35-6D1118C2C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048A60-27B5-4E4C-BF6B-66392863E019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93A60A16-7E42-4911-93E0-43BF73AF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BD997DC-61AF-4595-A837-C0047D58A188}"/>
              </a:ext>
            </a:extLst>
          </p:cNvPr>
          <p:cNvSpPr txBox="1">
            <a:spLocks/>
          </p:cNvSpPr>
          <p:nvPr/>
        </p:nvSpPr>
        <p:spPr>
          <a:xfrm>
            <a:off x="-1696" y="2207174"/>
            <a:ext cx="5861964" cy="3153102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>
                <a:solidFill>
                  <a:schemeClr val="bg1"/>
                </a:solidFill>
              </a:rPr>
              <a:t>Eigenkapitalrentabilität</a:t>
            </a:r>
            <a:endParaRPr lang="de-AT" sz="2200">
              <a:solidFill>
                <a:schemeClr val="bg1"/>
              </a:solidFill>
            </a:endParaRPr>
          </a:p>
          <a:p>
            <a:pPr lvl="2"/>
            <a:r>
              <a:rPr lang="de-DE" sz="2200">
                <a:solidFill>
                  <a:schemeClr val="bg1"/>
                </a:solidFill>
              </a:rPr>
              <a:t>Jahresüberschuss / Eigenkapital x 100</a:t>
            </a:r>
            <a:endParaRPr lang="de-AT" sz="220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>
                <a:solidFill>
                  <a:schemeClr val="bg1"/>
                </a:solidFill>
              </a:rPr>
              <a:t>Return on Investment</a:t>
            </a:r>
            <a:endParaRPr lang="de-AT" sz="2200">
              <a:solidFill>
                <a:schemeClr val="bg1"/>
              </a:solidFill>
            </a:endParaRPr>
          </a:p>
          <a:p>
            <a:pPr lvl="2"/>
            <a:r>
              <a:rPr lang="de-DE" sz="2200">
                <a:solidFill>
                  <a:schemeClr val="bg1"/>
                </a:solidFill>
              </a:rPr>
              <a:t>Jahresüberschuss / Gesamtkapital x 100</a:t>
            </a:r>
            <a:endParaRPr lang="de-AT" sz="220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>
                <a:solidFill>
                  <a:schemeClr val="bg1"/>
                </a:solidFill>
              </a:rPr>
              <a:t>Gesamtkapitalrentabilität</a:t>
            </a:r>
            <a:endParaRPr lang="de-AT" sz="2200">
              <a:solidFill>
                <a:schemeClr val="bg1"/>
              </a:solidFill>
            </a:endParaRPr>
          </a:p>
          <a:p>
            <a:pPr lvl="2"/>
            <a:r>
              <a:rPr lang="de-DE" sz="2200">
                <a:solidFill>
                  <a:schemeClr val="bg1"/>
                </a:solidFill>
              </a:rPr>
              <a:t>Jahresüberschuss (vor oder nach Steuer) + Fremdkapitalzinsen / Gesamtkapital x 100</a:t>
            </a:r>
            <a:r>
              <a:rPr lang="de-DE" sz="2200" b="1">
                <a:solidFill>
                  <a:schemeClr val="bg1"/>
                </a:solidFill>
              </a:rPr>
              <a:t> </a:t>
            </a:r>
          </a:p>
          <a:p>
            <a:pPr lvl="2"/>
            <a:endParaRPr lang="de-AT" sz="200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b="1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E5EAFF5-5A12-4617-91AF-F3F073FD51F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Rentabilitätskennzahlen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15D872F-8FB6-4364-81F2-B0B6147446CE}"/>
              </a:ext>
            </a:extLst>
          </p:cNvPr>
          <p:cNvSpPr txBox="1">
            <a:spLocks/>
          </p:cNvSpPr>
          <p:nvPr/>
        </p:nvSpPr>
        <p:spPr>
          <a:xfrm>
            <a:off x="6331734" y="4909083"/>
            <a:ext cx="5809217" cy="45119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b="1" dirty="0">
                <a:solidFill>
                  <a:schemeClr val="bg1"/>
                </a:solidFill>
              </a:rPr>
              <a:t>Umschlagshäufigkeitskennzahlen</a:t>
            </a:r>
          </a:p>
          <a:p>
            <a:pPr lvl="2"/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b="1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077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B6A494A-107F-4749-AA5C-667EEEE4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7F4FFED-44A1-4650-8B35-6D1118C2C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048A60-27B5-4E4C-BF6B-66392863E019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93A60A16-7E42-4911-93E0-43BF73AF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BD997DC-61AF-4595-A837-C0047D58A18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Eigenkapitalrentabilität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Return on Investment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Gesamtkapitalrentabilität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E5EAFF5-5A12-4617-91AF-F3F073FD51F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Rentabilitätskennzahlen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D15D872F-8FB6-4364-81F2-B0B6147446CE}"/>
              </a:ext>
            </a:extLst>
          </p:cNvPr>
          <p:cNvSpPr txBox="1">
            <a:spLocks/>
          </p:cNvSpPr>
          <p:nvPr/>
        </p:nvSpPr>
        <p:spPr>
          <a:xfrm>
            <a:off x="4751573" y="6237782"/>
            <a:ext cx="5809217" cy="45119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Font typeface="Arial" panose="020B0604020202020204" pitchFamily="34" charset="0"/>
              <a:buNone/>
            </a:pPr>
            <a:r>
              <a:rPr lang="de-DE" sz="2200" b="1" dirty="0">
                <a:solidFill>
                  <a:schemeClr val="bg1"/>
                </a:solidFill>
              </a:rPr>
              <a:t>Umschlagshäufigkeitskennzahlen</a:t>
            </a:r>
          </a:p>
          <a:p>
            <a:pPr lvl="2"/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b="1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endParaRPr lang="de-AT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3CE4C1E5-178F-4160-A9C6-9FAB640E2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C6A94F8-697E-44A0-891F-40365D10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01893-140D-4382-9CDA-EE90AB390C77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D5637A7A-2D23-4232-8A96-7192EDD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5F52A40-9CB2-459E-8D55-FB671F3B08B5}"/>
              </a:ext>
            </a:extLst>
          </p:cNvPr>
          <p:cNvSpPr txBox="1">
            <a:spLocks/>
          </p:cNvSpPr>
          <p:nvPr/>
        </p:nvSpPr>
        <p:spPr>
          <a:xfrm>
            <a:off x="-1696" y="1040846"/>
            <a:ext cx="10645672" cy="5702613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Kapitalumschlagshäufigkeit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Umsatz / Gesamtkapital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Lagerumschlagshäufigkeit 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Waren- oder Materialeinsatz / Durchschnittslager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Lagerdauer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Durchschnittslager / Waren- oder Materialeinsatz x 360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Debitorenumschlagshäufigkeit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Umsatz / durchschnittliche Lieferforderung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Debitorenziel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Durchschnittliche Lieferforderung / Umsatz x 360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Kreditorenumschlagshäufigkeit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Waren- oder Materialeinsatz / durchschnittliche Lieferverbindlichkeiten</a:t>
            </a:r>
            <a:endParaRPr lang="de-AT" sz="2000" dirty="0">
              <a:solidFill>
                <a:schemeClr val="bg1"/>
              </a:solidFill>
            </a:endParaRPr>
          </a:p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Kreditorenziel</a:t>
            </a:r>
            <a:endParaRPr lang="de-AT" sz="2000" dirty="0">
              <a:solidFill>
                <a:schemeClr val="bg1"/>
              </a:solidFill>
            </a:endParaRPr>
          </a:p>
          <a:p>
            <a:pPr lvl="3">
              <a:lnSpc>
                <a:spcPts val="2000"/>
              </a:lnSpc>
              <a:spcBef>
                <a:spcPts val="1200"/>
              </a:spcBef>
            </a:pPr>
            <a:r>
              <a:rPr lang="de-DE" sz="2000" dirty="0">
                <a:solidFill>
                  <a:schemeClr val="bg1"/>
                </a:solidFill>
              </a:rPr>
              <a:t>Durchschnittliche Lieferverbindlichkeit / Waren- oder Materialeinsatz x 360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B938489-0EE4-410A-ADDA-B093AC22111F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Umschlagshäufigkeitskennzahlen</a:t>
            </a:r>
          </a:p>
        </p:txBody>
      </p:sp>
    </p:spTree>
    <p:extLst>
      <p:ext uri="{BB962C8B-B14F-4D97-AF65-F5344CB8AC3E}">
        <p14:creationId xmlns:p14="http://schemas.microsoft.com/office/powerpoint/2010/main" val="177872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3CE4C1E5-178F-4160-A9C6-9FAB640E2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C6A94F8-697E-44A0-891F-40365D10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01893-140D-4382-9CDA-EE90AB390C77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D5637A7A-2D23-4232-8A96-7192EDD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5F52A40-9CB2-459E-8D55-FB671F3B08B5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Kapitalumschlagshäufigkeit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Lagerdauer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Debitorenziel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Kreditorenziel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B938489-0EE4-410A-ADDA-B093AC22111F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Umschlagshäufigkeitskennzahlen</a:t>
            </a:r>
          </a:p>
        </p:txBody>
      </p:sp>
    </p:spTree>
    <p:extLst>
      <p:ext uri="{BB962C8B-B14F-4D97-AF65-F5344CB8AC3E}">
        <p14:creationId xmlns:p14="http://schemas.microsoft.com/office/powerpoint/2010/main" val="15952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ADF29931-EB50-47AC-8647-D68FFB220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3A6B373-E01A-4B89-9294-06D7CD03E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BB393B-C273-4AD3-BD96-F0F80609C5B6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E0B0A9D0-1A96-45A1-A017-F429A795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4E1E2B-521F-431C-B778-E9FAA8C5649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D6EF31F-26AB-458B-A622-E1385416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43"/>
            <a:ext cx="12192000" cy="5798457"/>
          </a:xfrm>
          <a:prstGeom prst="rect">
            <a:avLst/>
          </a:prstGeom>
        </p:spPr>
      </p:pic>
      <p:sp>
        <p:nvSpPr>
          <p:cNvPr id="8" name="Flowchart: Process 15">
            <a:extLst>
              <a:ext uri="{FF2B5EF4-FFF2-40B4-BE49-F238E27FC236}">
                <a16:creationId xmlns:a16="http://schemas.microsoft.com/office/drawing/2014/main" id="{83EC974D-2411-40F1-9F1A-567587D37EA4}"/>
              </a:ext>
            </a:extLst>
          </p:cNvPr>
          <p:cNvSpPr/>
          <p:nvPr/>
        </p:nvSpPr>
        <p:spPr>
          <a:xfrm>
            <a:off x="6139543" y="5405320"/>
            <a:ext cx="6008914" cy="139637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lowchart: Process 16">
            <a:extLst>
              <a:ext uri="{FF2B5EF4-FFF2-40B4-BE49-F238E27FC236}">
                <a16:creationId xmlns:a16="http://schemas.microsoft.com/office/drawing/2014/main" id="{80134FA9-F42D-476E-AD86-404845D37EE7}"/>
              </a:ext>
            </a:extLst>
          </p:cNvPr>
          <p:cNvSpPr/>
          <p:nvPr/>
        </p:nvSpPr>
        <p:spPr>
          <a:xfrm>
            <a:off x="11508828" y="5657569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owchart: Process 17">
            <a:extLst>
              <a:ext uri="{FF2B5EF4-FFF2-40B4-BE49-F238E27FC236}">
                <a16:creationId xmlns:a16="http://schemas.microsoft.com/office/drawing/2014/main" id="{FBEF434E-2752-449C-A4DE-57849A08411E}"/>
              </a:ext>
            </a:extLst>
          </p:cNvPr>
          <p:cNvSpPr/>
          <p:nvPr/>
        </p:nvSpPr>
        <p:spPr>
          <a:xfrm>
            <a:off x="11508827" y="6103507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lowchart: Process 18">
            <a:extLst>
              <a:ext uri="{FF2B5EF4-FFF2-40B4-BE49-F238E27FC236}">
                <a16:creationId xmlns:a16="http://schemas.microsoft.com/office/drawing/2014/main" id="{01C0B95A-12C0-41BA-A360-8C3F2B397241}"/>
              </a:ext>
            </a:extLst>
          </p:cNvPr>
          <p:cNvSpPr/>
          <p:nvPr/>
        </p:nvSpPr>
        <p:spPr>
          <a:xfrm>
            <a:off x="11517837" y="6549445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Flowchart: Process 19">
            <a:extLst>
              <a:ext uri="{FF2B5EF4-FFF2-40B4-BE49-F238E27FC236}">
                <a16:creationId xmlns:a16="http://schemas.microsoft.com/office/drawing/2014/main" id="{FE5B5918-CAD9-4C1D-A7A8-5DD835040832}"/>
              </a:ext>
            </a:extLst>
          </p:cNvPr>
          <p:cNvSpPr/>
          <p:nvPr/>
        </p:nvSpPr>
        <p:spPr>
          <a:xfrm>
            <a:off x="11508827" y="5880538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Flowchart: Process 20">
            <a:extLst>
              <a:ext uri="{FF2B5EF4-FFF2-40B4-BE49-F238E27FC236}">
                <a16:creationId xmlns:a16="http://schemas.microsoft.com/office/drawing/2014/main" id="{31F5ACDB-1304-4E69-A3B9-7887DB3A1BE5}"/>
              </a:ext>
            </a:extLst>
          </p:cNvPr>
          <p:cNvSpPr/>
          <p:nvPr/>
        </p:nvSpPr>
        <p:spPr>
          <a:xfrm>
            <a:off x="11517837" y="6328731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52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06EAF07-5E24-4E21-9268-50C4B0BF9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5095345-32B4-48DF-8831-8D856C8A3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9D9DCA-1887-445F-A7B3-3F22D7310D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32F0F6C5-6D22-4200-8BAA-E5BE8D70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7324E20-67EF-4641-BFE3-3E3FD58B21C3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75B9247-E96E-48D7-91D3-4F95599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" y="1612587"/>
            <a:ext cx="12083293" cy="3630573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DBE6AE5-F281-4F36-A3BB-49B94996CC8D}"/>
              </a:ext>
            </a:extLst>
          </p:cNvPr>
          <p:cNvSpPr/>
          <p:nvPr/>
        </p:nvSpPr>
        <p:spPr>
          <a:xfrm>
            <a:off x="10481817" y="2288252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60630A7-5A6F-47DD-981B-97F29C4EA061}"/>
              </a:ext>
            </a:extLst>
          </p:cNvPr>
          <p:cNvSpPr/>
          <p:nvPr/>
        </p:nvSpPr>
        <p:spPr>
          <a:xfrm>
            <a:off x="10481817" y="345077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1B7C542-BD3E-402D-B746-DB35A2FFBB4A}"/>
              </a:ext>
            </a:extLst>
          </p:cNvPr>
          <p:cNvSpPr/>
          <p:nvPr/>
        </p:nvSpPr>
        <p:spPr>
          <a:xfrm>
            <a:off x="10481817" y="460428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1AA59F75-0E7D-4A04-B5BB-B9825D4DB7C7}"/>
              </a:ext>
            </a:extLst>
          </p:cNvPr>
          <p:cNvSpPr/>
          <p:nvPr/>
        </p:nvSpPr>
        <p:spPr>
          <a:xfrm>
            <a:off x="10481817" y="2892972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3A1AD63-D980-4400-910C-92883D07BC77}"/>
              </a:ext>
            </a:extLst>
          </p:cNvPr>
          <p:cNvSpPr/>
          <p:nvPr/>
        </p:nvSpPr>
        <p:spPr>
          <a:xfrm>
            <a:off x="10481817" y="4055491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3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61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Inhalt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7782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Erster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Zweiter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Dritter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94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492220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988358"/>
            <a:ext cx="895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Die wichtigsten Kennzahlen im Detail</a:t>
            </a:r>
          </a:p>
        </p:txBody>
      </p:sp>
    </p:spTree>
    <p:extLst>
      <p:ext uri="{BB962C8B-B14F-4D97-AF65-F5344CB8AC3E}">
        <p14:creationId xmlns:p14="http://schemas.microsoft.com/office/powerpoint/2010/main" val="2555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Cashflow</a:t>
            </a:r>
            <a:endParaRPr lang="de-AT" sz="4000" dirty="0">
              <a:solidFill>
                <a:schemeClr val="bg1"/>
              </a:solidFill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50C0FC-F09E-44A4-B17B-F9D7CB23B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8673002"/>
              </p:ext>
            </p:extLst>
          </p:nvPr>
        </p:nvGraphicFramePr>
        <p:xfrm>
          <a:off x="1274324" y="1334917"/>
          <a:ext cx="550585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5856">
                  <a:extLst>
                    <a:ext uri="{9D8B030D-6E8A-4147-A177-3AD203B41FA5}">
                      <a16:colId xmlns:a16="http://schemas.microsoft.com/office/drawing/2014/main" val="1092713302"/>
                    </a:ext>
                  </a:extLst>
                </a:gridCol>
              </a:tblGrid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Jahresüberschuss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44590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Abschreibungen auf Sach- und Finanzanlagen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49549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Zuweisung zu langfristigen Rückstellungen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90896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- Auflösung langfristiger Rückstellungen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79142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 (vor oder nach Steuer) (“Praktiker Cashflow”)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86942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EA2E3F38-F535-4C88-AEED-055BDF6814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820733"/>
              </p:ext>
            </p:extLst>
          </p:nvPr>
        </p:nvGraphicFramePr>
        <p:xfrm>
          <a:off x="1274324" y="3308080"/>
          <a:ext cx="3394954" cy="1477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954">
                  <a:extLst>
                    <a:ext uri="{9D8B030D-6E8A-4147-A177-3AD203B41FA5}">
                      <a16:colId xmlns:a16="http://schemas.microsoft.com/office/drawing/2014/main" val="3324006749"/>
                    </a:ext>
                  </a:extLst>
                </a:gridCol>
              </a:tblGrid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Gewinn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64137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Abschreibungen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14641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Veränderung der Rückstellung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28729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716"/>
                  </a:ext>
                </a:extLst>
              </a:tr>
            </a:tbl>
          </a:graphicData>
        </a:graphic>
      </p:graphicFrame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985E58F-04CD-4882-B32A-02A517AE4D64}"/>
              </a:ext>
            </a:extLst>
          </p:cNvPr>
          <p:cNvGrpSpPr/>
          <p:nvPr/>
        </p:nvGrpSpPr>
        <p:grpSpPr>
          <a:xfrm>
            <a:off x="10467677" y="5158472"/>
            <a:ext cx="900000" cy="900000"/>
            <a:chOff x="9591881" y="3693665"/>
            <a:chExt cx="1782996" cy="1782996"/>
          </a:xfrm>
        </p:grpSpPr>
        <p:pic>
          <p:nvPicPr>
            <p:cNvPr id="19" name="Grafik 18" descr="Benutzer">
              <a:extLst>
                <a:ext uri="{FF2B5EF4-FFF2-40B4-BE49-F238E27FC236}">
                  <a16:creationId xmlns:a16="http://schemas.microsoft.com/office/drawing/2014/main" id="{F14CFC40-4836-4C88-9D45-2AD5A98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17" name="Grafik 16" descr="Fragezeichen">
              <a:extLst>
                <a:ext uri="{FF2B5EF4-FFF2-40B4-BE49-F238E27FC236}">
                  <a16:creationId xmlns:a16="http://schemas.microsoft.com/office/drawing/2014/main" id="{804EE207-D60E-4FDB-B1DF-D61155BE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pic>
        <p:nvPicPr>
          <p:cNvPr id="23" name="Grafik 22" descr="Gebäude">
            <a:extLst>
              <a:ext uri="{FF2B5EF4-FFF2-40B4-BE49-F238E27FC236}">
                <a16:creationId xmlns:a16="http://schemas.microsoft.com/office/drawing/2014/main" id="{BB37D94C-EDB7-42D6-935B-0A0FA05B0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143351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31A4BB-331A-428B-B82F-1BD7FC1EAEAD}"/>
              </a:ext>
            </a:extLst>
          </p:cNvPr>
          <p:cNvGrpSpPr/>
          <p:nvPr/>
        </p:nvGrpSpPr>
        <p:grpSpPr>
          <a:xfrm>
            <a:off x="824323" y="5157751"/>
            <a:ext cx="900000" cy="900000"/>
            <a:chOff x="9591881" y="3693665"/>
            <a:chExt cx="1782996" cy="1782996"/>
          </a:xfrm>
        </p:grpSpPr>
        <p:pic>
          <p:nvPicPr>
            <p:cNvPr id="27" name="Grafik 26" descr="Benutzer">
              <a:extLst>
                <a:ext uri="{FF2B5EF4-FFF2-40B4-BE49-F238E27FC236}">
                  <a16:creationId xmlns:a16="http://schemas.microsoft.com/office/drawing/2014/main" id="{E2688BEF-89AA-4163-BE04-AEC6DDFA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28" name="Grafik 27" descr="Fragezeichen">
              <a:extLst>
                <a:ext uri="{FF2B5EF4-FFF2-40B4-BE49-F238E27FC236}">
                  <a16:creationId xmlns:a16="http://schemas.microsoft.com/office/drawing/2014/main" id="{1CF61426-5D7A-4E43-A9B0-2904CB9F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E4DB98E-0DCC-441B-81EF-AA0A2703CAC5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 flipV="1">
            <a:off x="1724323" y="5600551"/>
            <a:ext cx="3914477" cy="7200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FB84B58-93C2-4A12-B158-57D76CBED544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6553200" y="5600551"/>
            <a:ext cx="3914477" cy="7921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ünzen">
            <a:extLst>
              <a:ext uri="{FF2B5EF4-FFF2-40B4-BE49-F238E27FC236}">
                <a16:creationId xmlns:a16="http://schemas.microsoft.com/office/drawing/2014/main" id="{7B159D4B-BAF9-4786-BF2E-4B1489281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4361" y="5184847"/>
            <a:ext cx="914400" cy="914400"/>
          </a:xfrm>
          <a:prstGeom prst="rect">
            <a:avLst/>
          </a:prstGeom>
        </p:spPr>
      </p:pic>
      <p:pic>
        <p:nvPicPr>
          <p:cNvPr id="29" name="Grafik 28" descr="Münzen">
            <a:extLst>
              <a:ext uri="{FF2B5EF4-FFF2-40B4-BE49-F238E27FC236}">
                <a16:creationId xmlns:a16="http://schemas.microsoft.com/office/drawing/2014/main" id="{F62DCB20-447E-4962-8FA1-1052785667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7446" y="51848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15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Cashflow</a:t>
            </a:r>
            <a:endParaRPr lang="de-AT" sz="4000" dirty="0">
              <a:solidFill>
                <a:schemeClr val="bg1"/>
              </a:solidFill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50C0FC-F09E-44A4-B17B-F9D7CB23BC9F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1334917"/>
          <a:ext cx="550585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5856">
                  <a:extLst>
                    <a:ext uri="{9D8B030D-6E8A-4147-A177-3AD203B41FA5}">
                      <a16:colId xmlns:a16="http://schemas.microsoft.com/office/drawing/2014/main" val="1092713302"/>
                    </a:ext>
                  </a:extLst>
                </a:gridCol>
              </a:tblGrid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Jahresüberschuss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44590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Abschreibungen auf Sach- und Finanzanlagen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49549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Zuweisung zu langfristigen Rückstellungen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90896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- Auflösung langfristiger Rückstellungen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79142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 (vor oder nach Steuer) (“Praktiker Cashflow”)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86942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EA2E3F38-F535-4C88-AEED-055BDF6814FA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3308080"/>
          <a:ext cx="3394954" cy="1477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954">
                  <a:extLst>
                    <a:ext uri="{9D8B030D-6E8A-4147-A177-3AD203B41FA5}">
                      <a16:colId xmlns:a16="http://schemas.microsoft.com/office/drawing/2014/main" val="3324006749"/>
                    </a:ext>
                  </a:extLst>
                </a:gridCol>
              </a:tblGrid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Gewinn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64137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Abschreibungen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14641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Veränderung der Rückstellung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28729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716"/>
                  </a:ext>
                </a:extLst>
              </a:tr>
            </a:tbl>
          </a:graphicData>
        </a:graphic>
      </p:graphicFrame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985E58F-04CD-4882-B32A-02A517AE4D64}"/>
              </a:ext>
            </a:extLst>
          </p:cNvPr>
          <p:cNvGrpSpPr/>
          <p:nvPr/>
        </p:nvGrpSpPr>
        <p:grpSpPr>
          <a:xfrm>
            <a:off x="10467677" y="5158472"/>
            <a:ext cx="900000" cy="900000"/>
            <a:chOff x="9591881" y="3693665"/>
            <a:chExt cx="1782996" cy="1782996"/>
          </a:xfrm>
        </p:grpSpPr>
        <p:pic>
          <p:nvPicPr>
            <p:cNvPr id="19" name="Grafik 18" descr="Benutzer">
              <a:extLst>
                <a:ext uri="{FF2B5EF4-FFF2-40B4-BE49-F238E27FC236}">
                  <a16:creationId xmlns:a16="http://schemas.microsoft.com/office/drawing/2014/main" id="{F14CFC40-4836-4C88-9D45-2AD5A98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17" name="Grafik 16" descr="Fragezeichen">
              <a:extLst>
                <a:ext uri="{FF2B5EF4-FFF2-40B4-BE49-F238E27FC236}">
                  <a16:creationId xmlns:a16="http://schemas.microsoft.com/office/drawing/2014/main" id="{804EE207-D60E-4FDB-B1DF-D61155BE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pic>
        <p:nvPicPr>
          <p:cNvPr id="23" name="Grafik 22" descr="Gebäude">
            <a:extLst>
              <a:ext uri="{FF2B5EF4-FFF2-40B4-BE49-F238E27FC236}">
                <a16:creationId xmlns:a16="http://schemas.microsoft.com/office/drawing/2014/main" id="{BB37D94C-EDB7-42D6-935B-0A0FA05B0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143351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31A4BB-331A-428B-B82F-1BD7FC1EAEAD}"/>
              </a:ext>
            </a:extLst>
          </p:cNvPr>
          <p:cNvGrpSpPr/>
          <p:nvPr/>
        </p:nvGrpSpPr>
        <p:grpSpPr>
          <a:xfrm>
            <a:off x="824323" y="5157751"/>
            <a:ext cx="900000" cy="900000"/>
            <a:chOff x="9591881" y="3693665"/>
            <a:chExt cx="1782996" cy="1782996"/>
          </a:xfrm>
        </p:grpSpPr>
        <p:pic>
          <p:nvPicPr>
            <p:cNvPr id="27" name="Grafik 26" descr="Benutzer">
              <a:extLst>
                <a:ext uri="{FF2B5EF4-FFF2-40B4-BE49-F238E27FC236}">
                  <a16:creationId xmlns:a16="http://schemas.microsoft.com/office/drawing/2014/main" id="{E2688BEF-89AA-4163-BE04-AEC6DDFA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28" name="Grafik 27" descr="Fragezeichen">
              <a:extLst>
                <a:ext uri="{FF2B5EF4-FFF2-40B4-BE49-F238E27FC236}">
                  <a16:creationId xmlns:a16="http://schemas.microsoft.com/office/drawing/2014/main" id="{1CF61426-5D7A-4E43-A9B0-2904CB9F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E4DB98E-0DCC-441B-81EF-AA0A2703CAC5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 flipV="1">
            <a:off x="1724323" y="5600551"/>
            <a:ext cx="3914477" cy="7200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FB84B58-93C2-4A12-B158-57D76CBED544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6553200" y="5600551"/>
            <a:ext cx="3914477" cy="7921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ünzen">
            <a:extLst>
              <a:ext uri="{FF2B5EF4-FFF2-40B4-BE49-F238E27FC236}">
                <a16:creationId xmlns:a16="http://schemas.microsoft.com/office/drawing/2014/main" id="{7B159D4B-BAF9-4786-BF2E-4B1489281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4361" y="5184847"/>
            <a:ext cx="914400" cy="914400"/>
          </a:xfrm>
          <a:prstGeom prst="rect">
            <a:avLst/>
          </a:prstGeom>
        </p:spPr>
      </p:pic>
      <p:pic>
        <p:nvPicPr>
          <p:cNvPr id="29" name="Grafik 28" descr="Münzen">
            <a:extLst>
              <a:ext uri="{FF2B5EF4-FFF2-40B4-BE49-F238E27FC236}">
                <a16:creationId xmlns:a16="http://schemas.microsoft.com/office/drawing/2014/main" id="{F62DCB20-447E-4962-8FA1-1052785667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7446" y="5184847"/>
            <a:ext cx="914400" cy="9144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8C88840-1C5B-47F5-96A4-F4DD15F161B2}"/>
              </a:ext>
            </a:extLst>
          </p:cNvPr>
          <p:cNvSpPr/>
          <p:nvPr/>
        </p:nvSpPr>
        <p:spPr>
          <a:xfrm>
            <a:off x="363984" y="5056133"/>
            <a:ext cx="11194742" cy="1171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66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Anlagenintensität | Umlaufintensität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/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𝐴𝑛𝑙𝑎𝑔𝑒𝑣𝑒𝑟𝑚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∗100=28,1%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/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𝑈𝑚𝑙𝑎𝑢𝑓𝑣𝑒𝑟𝑚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∗100=7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1,9</m:t>
                      </m:r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3FC0E84-1581-414D-B1DB-C1117DF3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20" y="1334917"/>
            <a:ext cx="8658846" cy="38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78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Eigenkapitalquote | Fremdkapitalquote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/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𝐸𝑖𝑔𝑒𝑛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∗100=40,8%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/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𝐹𝑟𝑒𝑚𝑑𝑘𝑎𝑝𝑖𝑡𝑎𝑙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∗100=59,2%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50C57C77-13DE-40D3-9168-D8805133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9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Fiktive Schuldentilgungsdauer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/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𝑭𝒓𝒆𝒎𝒅𝒌𝒂𝒑𝒊𝒕𝒂𝒍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𝒍𝒊𝒒𝒖𝒊𝒅𝒆</m:t>
                          </m:r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𝑴𝒊𝒕𝒕𝒆𝒍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𝑪𝒂𝒔𝒉𝒇𝒍𝒐𝒘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𝑱𝒂𝒉𝒓𝒆</m:t>
                      </m:r>
                    </m:oMath>
                  </m:oMathPara>
                </a14:m>
                <a:endParaRPr lang="de-AT" sz="32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A94ACA5B-91C9-4838-ABC2-AD3205975607}"/>
              </a:ext>
            </a:extLst>
          </p:cNvPr>
          <p:cNvSpPr txBox="1"/>
          <p:nvPr/>
        </p:nvSpPr>
        <p:spPr>
          <a:xfrm>
            <a:off x="8623656" y="583703"/>
            <a:ext cx="229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Cashflow  = 241</a:t>
            </a:r>
            <a:endParaRPr lang="de-AT" sz="2400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382D5B-8C3D-452F-9896-9528C119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3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Lagerumschlagshäufigkeit | Lagerdauer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/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𝑾𝒂𝒓𝒆𝒏𝒆𝒊𝒏𝒔𝒂𝒕𝒛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𝑾𝒂𝒓𝒆𝒏𝒗𝒐𝒓𝒓𝒂𝒕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5,4</a:t>
                </a: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blipFill>
                <a:blip r:embed="rId2"/>
                <a:stretch>
                  <a:fillRect t="-1563" b="-859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/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𝟔𝟖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blipFill>
                <a:blip r:embed="rId3"/>
                <a:stretch>
                  <a:fillRect t="-806" r="-7380" b="-1290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8CE535D-F29D-4C47-BA2C-78D9BED8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3" y="1486094"/>
            <a:ext cx="11243313" cy="38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3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Debitorenumschlagshäufigkeit | -dauer / -ziel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/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𝑳𝒊𝒆𝒇𝒆𝒓𝒇𝒐𝒓𝒅𝒆𝒓𝒖𝒏𝒈𝒆𝒏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11,9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/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𝟑𝟏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blipFill>
                <a:blip r:embed="rId3"/>
                <a:stretch>
                  <a:fillRect t="-1613" r="-694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8ED1D5F-F617-4DE5-9EAD-FC50F834E65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Kreditorenumschlagshäufigkeit | -dauer / -ziel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4BD6BD-4E21-4F50-B249-24F0AC063B53}"/>
              </a:ext>
            </a:extLst>
          </p:cNvPr>
          <p:cNvSpPr txBox="1"/>
          <p:nvPr/>
        </p:nvSpPr>
        <p:spPr>
          <a:xfrm>
            <a:off x="9941864" y="1607445"/>
            <a:ext cx="1951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olidFill>
                  <a:srgbClr val="00B050"/>
                </a:solidFill>
              </a:rPr>
              <a:t>Handelswaren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Einkaufswerte</a:t>
            </a:r>
          </a:p>
          <a:p>
            <a:r>
              <a:rPr lang="de-AT" sz="2400" dirty="0">
                <a:solidFill>
                  <a:srgbClr val="00B050"/>
                </a:solidFill>
              </a:rPr>
              <a:t>(HW)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= 1 782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/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𝑯𝑾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𝑳𝒊𝒆𝒇𝒆𝒓𝒗𝒆𝒓𝒃𝒊𝒏𝒅𝒍𝒊𝒄𝒉𝒌𝒆𝒊𝒕𝒆𝒏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6,8</a:t>
                </a:r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/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blipFill>
                <a:blip r:embed="rId3"/>
                <a:stretch>
                  <a:fillRect t="-1613" r="-739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55D4483-DA7C-4C70-BCE5-633CAAD9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12" y="-4258878"/>
            <a:ext cx="7478209" cy="33526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488386-5B0E-4C3D-9C63-19A72D6D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23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63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Kapitalumschlagshäufigkeit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/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𝑲𝒂𝒑𝒊𝒕𝒂𝒍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2,7</a:t>
                </a:r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blipFill>
                <a:blip r:embed="rId2"/>
                <a:stretch>
                  <a:fillRect t="-3175" b="-87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6A77BACA-B00F-4A8B-82D3-2E719A8558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0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2D1AE908-7BCF-467B-9313-A808C0E9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A201AB6-12EC-4D18-99AE-8D2183F04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336E4-847F-4A97-9CCA-1896E5EC45A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40B7FE54-3846-4C98-B20A-A63359DF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B8540D2-E06C-46EE-A20D-99A2C7729DE5}"/>
              </a:ext>
            </a:extLst>
          </p:cNvPr>
          <p:cNvSpPr txBox="1">
            <a:spLocks/>
          </p:cNvSpPr>
          <p:nvPr/>
        </p:nvSpPr>
        <p:spPr>
          <a:xfrm>
            <a:off x="1591760" y="1746353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Aussagekraft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Zielorientiert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Wirtschaftlich</a:t>
            </a:r>
          </a:p>
          <a:p>
            <a:r>
              <a:rPr lang="de-DE" sz="4800" dirty="0">
                <a:solidFill>
                  <a:schemeClr val="bg1"/>
                </a:solidFill>
              </a:rPr>
              <a:t>Reversibilität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Zweck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1ED5E67-6799-4EC8-8501-B95DBC4D2E7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Eigenschaften</a:t>
            </a:r>
          </a:p>
        </p:txBody>
      </p:sp>
    </p:spTree>
    <p:extLst>
      <p:ext uri="{BB962C8B-B14F-4D97-AF65-F5344CB8AC3E}">
        <p14:creationId xmlns:p14="http://schemas.microsoft.com/office/powerpoint/2010/main" val="2824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pic>
        <p:nvPicPr>
          <p:cNvPr id="6" name="Grafik 5" descr="Ein Bild, das schwarz, sitzend, Schild, Straße enthält.&#10;&#10;Automatisch generierte Beschreibung">
            <a:extLst>
              <a:ext uri="{FF2B5EF4-FFF2-40B4-BE49-F238E27FC236}">
                <a16:creationId xmlns:a16="http://schemas.microsoft.com/office/drawing/2014/main" id="{14AE9DE1-C6EA-49EB-A541-87D2E78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3" y="1338953"/>
            <a:ext cx="9643354" cy="54083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1751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B56F27-3D44-433A-BE80-C51E6A37CCCA}"/>
              </a:ext>
            </a:extLst>
          </p:cNvPr>
          <p:cNvGrpSpPr/>
          <p:nvPr/>
        </p:nvGrpSpPr>
        <p:grpSpPr>
          <a:xfrm>
            <a:off x="1274323" y="1255501"/>
            <a:ext cx="10340502" cy="5575217"/>
            <a:chOff x="1274323" y="1255501"/>
            <a:chExt cx="10340502" cy="5575217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AB291C5-4C8F-4550-81AA-4C9B1CDFEC7E}"/>
                </a:ext>
              </a:extLst>
            </p:cNvPr>
            <p:cNvGrpSpPr/>
            <p:nvPr/>
          </p:nvGrpSpPr>
          <p:grpSpPr>
            <a:xfrm>
              <a:off x="1274323" y="1255501"/>
              <a:ext cx="10340502" cy="5575217"/>
              <a:chOff x="1274323" y="1255501"/>
              <a:chExt cx="10340502" cy="5575217"/>
            </a:xfrm>
          </p:grpSpPr>
          <p:pic>
            <p:nvPicPr>
              <p:cNvPr id="6" name="Grafik 5" descr="Ein Bild, das schwarz, sitzend, Schild, Straße enthält.&#10;&#10;Automatisch generierte Beschreibung">
                <a:extLst>
                  <a:ext uri="{FF2B5EF4-FFF2-40B4-BE49-F238E27FC236}">
                    <a16:creationId xmlns:a16="http://schemas.microsoft.com/office/drawing/2014/main" id="{14AE9DE1-C6EA-49EB-A541-87D2E78B7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323" y="1338953"/>
                <a:ext cx="9643354" cy="540831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4C525455-AC22-4202-B500-1C8DDE48682B}"/>
                  </a:ext>
                </a:extLst>
              </p:cNvPr>
              <p:cNvSpPr/>
              <p:nvPr/>
            </p:nvSpPr>
            <p:spPr>
              <a:xfrm>
                <a:off x="5959812" y="1255501"/>
                <a:ext cx="5655013" cy="55752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0D585F8-BF26-4CE7-9EE0-5122D464F14B}"/>
                </a:ext>
              </a:extLst>
            </p:cNvPr>
            <p:cNvSpPr/>
            <p:nvPr/>
          </p:nvSpPr>
          <p:spPr>
            <a:xfrm>
              <a:off x="5142689" y="4416357"/>
              <a:ext cx="817123" cy="252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25135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/>
      </p:transition>
    </mc:Choice>
    <mc:Fallback>
      <p:transition spd="slow">
        <p:wip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39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r"/>
      </p:transition>
    </mc:Choice>
    <mc:Fallback>
      <p:transition spd="slow">
        <p:wipe dir="r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6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wipe dir="r"/>
      </p:transition>
    </mc:Choice>
    <mc:Fallback>
      <p:transition spd="slow">
        <p:wipe dir="r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1404000"/>
            <a:ext cx="11804400" cy="33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13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𝟗𝟖𝟓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850EB0-EC57-4F54-BE6E-00CCA9A958C2}"/>
              </a:ext>
            </a:extLst>
          </p:cNvPr>
          <p:cNvSpPr/>
          <p:nvPr/>
        </p:nvSpPr>
        <p:spPr>
          <a:xfrm>
            <a:off x="2509226" y="2352833"/>
            <a:ext cx="479920" cy="53628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11B84CF-74E0-4484-8851-0EA602CC3F7B}"/>
              </a:ext>
            </a:extLst>
          </p:cNvPr>
          <p:cNvSpPr/>
          <p:nvPr/>
        </p:nvSpPr>
        <p:spPr>
          <a:xfrm>
            <a:off x="3243891" y="2387584"/>
            <a:ext cx="479920" cy="50152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BB0FDB-B7D1-4CB5-8A3A-E7CB50A3C6F2}"/>
              </a:ext>
            </a:extLst>
          </p:cNvPr>
          <p:cNvSpPr/>
          <p:nvPr/>
        </p:nvSpPr>
        <p:spPr>
          <a:xfrm>
            <a:off x="3243891" y="3296733"/>
            <a:ext cx="479920" cy="1158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AFB7B0-3852-4217-B4FC-3E5A0114EF4C}"/>
              </a:ext>
            </a:extLst>
          </p:cNvPr>
          <p:cNvSpPr/>
          <p:nvPr/>
        </p:nvSpPr>
        <p:spPr>
          <a:xfrm>
            <a:off x="2509226" y="3331252"/>
            <a:ext cx="479920" cy="112401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7A425D2-F0F1-426C-B79B-9817EC0E1BA2}"/>
              </a:ext>
            </a:extLst>
          </p:cNvPr>
          <p:cNvGrpSpPr/>
          <p:nvPr/>
        </p:nvGrpSpPr>
        <p:grpSpPr>
          <a:xfrm>
            <a:off x="8677072" y="5412282"/>
            <a:ext cx="2240605" cy="914400"/>
            <a:chOff x="8677072" y="5412282"/>
            <a:chExt cx="2240605" cy="914400"/>
          </a:xfrm>
        </p:grpSpPr>
        <p:pic>
          <p:nvPicPr>
            <p:cNvPr id="23" name="Grafik 22" descr="Gesicht mit Sonnenbrille ohne Füllung">
              <a:extLst>
                <a:ext uri="{FF2B5EF4-FFF2-40B4-BE49-F238E27FC236}">
                  <a16:creationId xmlns:a16="http://schemas.microsoft.com/office/drawing/2014/main" id="{3E951155-94D4-4757-93EB-C3F67C88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7072" y="5412282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1068048-DBF9-48B0-B416-D9D7FEFF585C}"/>
                </a:ext>
              </a:extLst>
            </p:cNvPr>
            <p:cNvSpPr txBox="1"/>
            <p:nvPr/>
          </p:nvSpPr>
          <p:spPr>
            <a:xfrm>
              <a:off x="9774735" y="5663269"/>
              <a:ext cx="11429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</a:rPr>
                <a:t>&gt; 8,75</a:t>
              </a:r>
              <a:endParaRPr lang="de-AT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84BD4BAA-059D-4962-9B96-4B62D3526E03}"/>
              </a:ext>
            </a:extLst>
          </p:cNvPr>
          <p:cNvSpPr/>
          <p:nvPr/>
        </p:nvSpPr>
        <p:spPr>
          <a:xfrm>
            <a:off x="8219871" y="5184847"/>
            <a:ext cx="3404681" cy="1371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05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1" grpId="0" animBg="1"/>
      <p:bldP spid="22" grpId="0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𝟗𝟖𝟓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850EB0-EC57-4F54-BE6E-00CCA9A958C2}"/>
              </a:ext>
            </a:extLst>
          </p:cNvPr>
          <p:cNvSpPr/>
          <p:nvPr/>
        </p:nvSpPr>
        <p:spPr>
          <a:xfrm>
            <a:off x="2509226" y="2352833"/>
            <a:ext cx="479920" cy="53628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11B84CF-74E0-4484-8851-0EA602CC3F7B}"/>
              </a:ext>
            </a:extLst>
          </p:cNvPr>
          <p:cNvSpPr/>
          <p:nvPr/>
        </p:nvSpPr>
        <p:spPr>
          <a:xfrm>
            <a:off x="3243891" y="2387584"/>
            <a:ext cx="479920" cy="50152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BB0FDB-B7D1-4CB5-8A3A-E7CB50A3C6F2}"/>
              </a:ext>
            </a:extLst>
          </p:cNvPr>
          <p:cNvSpPr/>
          <p:nvPr/>
        </p:nvSpPr>
        <p:spPr>
          <a:xfrm>
            <a:off x="3243891" y="3296733"/>
            <a:ext cx="479920" cy="1158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AFB7B0-3852-4217-B4FC-3E5A0114EF4C}"/>
              </a:ext>
            </a:extLst>
          </p:cNvPr>
          <p:cNvSpPr/>
          <p:nvPr/>
        </p:nvSpPr>
        <p:spPr>
          <a:xfrm>
            <a:off x="2509226" y="3331252"/>
            <a:ext cx="479920" cy="112401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7A425D2-F0F1-426C-B79B-9817EC0E1BA2}"/>
              </a:ext>
            </a:extLst>
          </p:cNvPr>
          <p:cNvGrpSpPr/>
          <p:nvPr/>
        </p:nvGrpSpPr>
        <p:grpSpPr>
          <a:xfrm>
            <a:off x="8677072" y="5412282"/>
            <a:ext cx="2240605" cy="914400"/>
            <a:chOff x="8677072" y="5412282"/>
            <a:chExt cx="2240605" cy="914400"/>
          </a:xfrm>
        </p:grpSpPr>
        <p:pic>
          <p:nvPicPr>
            <p:cNvPr id="23" name="Grafik 22" descr="Gesicht mit Sonnenbrille ohne Füllung">
              <a:extLst>
                <a:ext uri="{FF2B5EF4-FFF2-40B4-BE49-F238E27FC236}">
                  <a16:creationId xmlns:a16="http://schemas.microsoft.com/office/drawing/2014/main" id="{3E951155-94D4-4757-93EB-C3F67C88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7072" y="5412282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1068048-DBF9-48B0-B416-D9D7FEFF585C}"/>
                </a:ext>
              </a:extLst>
            </p:cNvPr>
            <p:cNvSpPr txBox="1"/>
            <p:nvPr/>
          </p:nvSpPr>
          <p:spPr>
            <a:xfrm>
              <a:off x="9774735" y="5663269"/>
              <a:ext cx="11429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</a:rPr>
                <a:t>&gt; 8,75</a:t>
              </a:r>
              <a:endParaRPr lang="de-AT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934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745625" y="1734442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25" y="1734442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A09163-DD5E-4045-8380-99DA0FEBE5BC}"/>
                  </a:ext>
                </a:extLst>
              </p:cNvPr>
              <p:cNvSpPr txBox="1"/>
              <p:nvPr/>
            </p:nvSpPr>
            <p:spPr>
              <a:xfrm>
                <a:off x="898025" y="3696190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7A09163-DD5E-4045-8380-99DA0FEBE5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025" y="3696190"/>
                <a:ext cx="6122958" cy="102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8791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Quellen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9643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Quelle: Unternehmensrechnung - Jahresabschlussanalyse und Jahresabschlusskritik - Controlling - Fallstudien, Manz Verlag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businessfragen.com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wikipedia.org</a:t>
            </a:r>
          </a:p>
        </p:txBody>
      </p:sp>
    </p:spTree>
    <p:extLst>
      <p:ext uri="{BB962C8B-B14F-4D97-AF65-F5344CB8AC3E}">
        <p14:creationId xmlns:p14="http://schemas.microsoft.com/office/powerpoint/2010/main" val="3888294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19A602AF-327D-47C1-AB26-E704AF94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ADA6B54-2851-4CA9-BB32-0D206CAA3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6B53C-6F51-41F8-BA24-7285A4EC5C4B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Finance trade numbers">
            <a:extLst>
              <a:ext uri="{FF2B5EF4-FFF2-40B4-BE49-F238E27FC236}">
                <a16:creationId xmlns:a16="http://schemas.microsoft.com/office/drawing/2014/main" id="{079BBF06-5858-4350-9B4F-D30D8AE05A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E71D9EC-158B-433F-B24D-A7807ACA01A0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Entscheidung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Kontrolle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Koordination</a:t>
            </a:r>
          </a:p>
          <a:p>
            <a:r>
              <a:rPr lang="de-DE" sz="4800" dirty="0">
                <a:solidFill>
                  <a:schemeClr val="bg1"/>
                </a:solidFill>
              </a:rPr>
              <a:t>Verhaltenssteuerung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Vision &amp; Strategie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0A75588-284E-420E-B102-6B66DFC0774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Funktionen</a:t>
            </a:r>
          </a:p>
        </p:txBody>
      </p:sp>
    </p:spTree>
    <p:extLst>
      <p:ext uri="{BB962C8B-B14F-4D97-AF65-F5344CB8AC3E}">
        <p14:creationId xmlns:p14="http://schemas.microsoft.com/office/powerpoint/2010/main" val="1323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Debitorenumschlagshäufigkeit</a:t>
            </a:r>
            <a:r>
              <a:rPr lang="en-GB" sz="4000" dirty="0">
                <a:solidFill>
                  <a:schemeClr val="bg1"/>
                </a:solidFill>
              </a:rPr>
              <a:t> | 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778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Platzhalter</a:t>
            </a: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75383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Lagerumschlagshäufigkeit</a:t>
            </a:r>
            <a:r>
              <a:rPr lang="en-GB" sz="4000" dirty="0">
                <a:solidFill>
                  <a:schemeClr val="bg1"/>
                </a:solidFill>
              </a:rPr>
              <a:t> | </a:t>
            </a:r>
            <a:r>
              <a:rPr lang="en-GB" sz="4000" dirty="0" err="1">
                <a:solidFill>
                  <a:schemeClr val="bg1"/>
                </a:solidFill>
              </a:rPr>
              <a:t>Lagerdauer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2102316"/>
            <a:ext cx="778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Platzhalter</a:t>
            </a: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73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3890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INHALT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7782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Erster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Zweiter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Dritter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Punkt</a:t>
            </a: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30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492220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988358"/>
            <a:ext cx="895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Die </a:t>
            </a:r>
            <a:r>
              <a:rPr lang="en-GB" sz="4000" dirty="0" err="1">
                <a:solidFill>
                  <a:schemeClr val="bg1"/>
                </a:solidFill>
              </a:rPr>
              <a:t>wichtigsten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Kennzahlen</a:t>
            </a:r>
            <a:r>
              <a:rPr lang="en-GB" sz="4000" dirty="0">
                <a:solidFill>
                  <a:schemeClr val="bg1"/>
                </a:solidFill>
              </a:rPr>
              <a:t> </a:t>
            </a:r>
            <a:r>
              <a:rPr lang="en-GB" sz="4000" dirty="0" err="1">
                <a:solidFill>
                  <a:schemeClr val="bg1"/>
                </a:solidFill>
              </a:rPr>
              <a:t>im</a:t>
            </a:r>
            <a:r>
              <a:rPr lang="en-GB" sz="4000" dirty="0">
                <a:solidFill>
                  <a:schemeClr val="bg1"/>
                </a:solidFill>
              </a:rPr>
              <a:t> Detail</a:t>
            </a:r>
            <a:endParaRPr lang="de-A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125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0000"/>
          </a:bodyPr>
          <a:lstStyle/>
          <a:p>
            <a:r>
              <a:rPr lang="de-AT" dirty="0">
                <a:solidFill>
                  <a:schemeClr val="bg1"/>
                </a:solidFill>
              </a:rPr>
              <a:t>Zweck der Finanzierungs-</a:t>
            </a:r>
            <a:r>
              <a:rPr lang="de-AT" dirty="0" err="1">
                <a:solidFill>
                  <a:schemeClr val="bg1"/>
                </a:solidFill>
              </a:rPr>
              <a:t>kennzahlen</a:t>
            </a:r>
            <a:r>
              <a:rPr lang="de-AT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38981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AF33C27-9C85-4B30-9AD7-879D48AFE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089DD-882D-4413-B8BF-4798BFD84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4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78894-19E5-4916-B37E-B4A80B9B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171" y="2681103"/>
            <a:ext cx="3363974" cy="1495794"/>
          </a:xfrm>
          <a:noFill/>
          <a:ln>
            <a:solidFill>
              <a:srgbClr val="FFFFFF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Portfolio Growth</a:t>
            </a:r>
          </a:p>
        </p:txBody>
      </p:sp>
      <p:graphicFrame>
        <p:nvGraphicFramePr>
          <p:cNvPr id="6" name="Content Placeholder 5" descr="Financial Chart">
            <a:extLst>
              <a:ext uri="{FF2B5EF4-FFF2-40B4-BE49-F238E27FC236}">
                <a16:creationId xmlns:a16="http://schemas.microsoft.com/office/drawing/2014/main" id="{553FBC4F-691A-471D-8ADC-EEE7AF67D6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2169063"/>
              </p:ext>
            </p:extLst>
          </p:nvPr>
        </p:nvGraphicFramePr>
        <p:xfrm>
          <a:off x="920750" y="965200"/>
          <a:ext cx="5651500" cy="4968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289523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Investment goals</a:t>
            </a:r>
          </a:p>
        </p:txBody>
      </p:sp>
      <p:graphicFrame>
        <p:nvGraphicFramePr>
          <p:cNvPr id="12" name="Content Placeholder 3" descr="Circular Timeline">
            <a:extLst>
              <a:ext uri="{FF2B5EF4-FFF2-40B4-BE49-F238E27FC236}">
                <a16:creationId xmlns:a16="http://schemas.microsoft.com/office/drawing/2014/main" id="{9472A840-E465-43FB-8B5F-6C6B0A0095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6653423"/>
              </p:ext>
            </p:extLst>
          </p:nvPr>
        </p:nvGraphicFramePr>
        <p:xfrm>
          <a:off x="5116788" y="499866"/>
          <a:ext cx="6887261" cy="6054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someone@example.com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F5BE74E-7318-48A9-BDB0-FEF0CC8EF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1151499-89A4-4B67-84D3-E6DC01673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5289C-8A52-4736-AD7F-56B86D8796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D47A5DE-6CF3-4A83-9B9D-E6900BA24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9E5F45B-1B7F-4DD0-989F-5B7DBC27E35C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Finanzielle Stabilität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Ertragslage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A5819D3-6D17-4E5E-9BFE-076B23FDBA1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Kennzahlenbereiche</a:t>
            </a:r>
          </a:p>
        </p:txBody>
      </p:sp>
    </p:spTree>
    <p:extLst>
      <p:ext uri="{BB962C8B-B14F-4D97-AF65-F5344CB8AC3E}">
        <p14:creationId xmlns:p14="http://schemas.microsoft.com/office/powerpoint/2010/main" val="39676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D30070D3-934B-496B-BD21-E23B6F93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70B0E9A-054D-4E06-B473-525627E4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ABE763-BB1F-4D1E-B765-FD66C010FEBC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7B5472EC-AE10-46D7-8D66-D07C4899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FDB6C4B-6835-4050-A413-8615A6B96236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dirty="0">
                <a:solidFill>
                  <a:schemeClr val="bg1"/>
                </a:solidFill>
              </a:rPr>
              <a:t>Vermögens &amp; Kapitalstruktur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Anlagenintensität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Umlaufintensität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Eigenkapitalquote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Verschuldungsgrad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6AF507F-D0C4-4B84-8EFC-5751B6D41B7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</p:spTree>
    <p:extLst>
      <p:ext uri="{BB962C8B-B14F-4D97-AF65-F5344CB8AC3E}">
        <p14:creationId xmlns:p14="http://schemas.microsoft.com/office/powerpoint/2010/main" val="38690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D30070D3-934B-496B-BD21-E23B6F93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70B0E9A-054D-4E06-B473-525627E4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ABE763-BB1F-4D1E-B765-FD66C010FEBC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7B5472EC-AE10-46D7-8D66-D07C4899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FDB6C4B-6835-4050-A413-8615A6B96236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600" dirty="0">
                <a:solidFill>
                  <a:schemeClr val="bg1"/>
                </a:solidFill>
              </a:rPr>
              <a:t>Vermögens &amp; Kapitalstruktur</a:t>
            </a: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Anlagenintensität</a:t>
            </a:r>
            <a:endParaRPr lang="de-AT" sz="2400" dirty="0">
              <a:solidFill>
                <a:schemeClr val="bg1"/>
              </a:solidFill>
            </a:endParaRPr>
          </a:p>
          <a:p>
            <a:pPr lvl="2"/>
            <a:r>
              <a:rPr lang="de-DE" sz="2400" dirty="0">
                <a:solidFill>
                  <a:schemeClr val="bg1"/>
                </a:solidFill>
              </a:rPr>
              <a:t>Anlagenvermögen / Gesamtvermögen x 100</a:t>
            </a:r>
            <a:endParaRPr lang="de-AT" sz="24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Umlaufintensität</a:t>
            </a:r>
            <a:endParaRPr lang="de-AT" sz="2400" dirty="0">
              <a:solidFill>
                <a:schemeClr val="bg1"/>
              </a:solidFill>
            </a:endParaRPr>
          </a:p>
          <a:p>
            <a:pPr lvl="2"/>
            <a:r>
              <a:rPr lang="de-DE" sz="2400" dirty="0">
                <a:solidFill>
                  <a:schemeClr val="bg1"/>
                </a:solidFill>
              </a:rPr>
              <a:t>Umlaufvermögen / Gesamtvermögen x 100</a:t>
            </a:r>
            <a:endParaRPr lang="de-AT" sz="24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Eigenkapitalquote</a:t>
            </a:r>
            <a:endParaRPr lang="de-AT" sz="2400" dirty="0">
              <a:solidFill>
                <a:schemeClr val="bg1"/>
              </a:solidFill>
            </a:endParaRPr>
          </a:p>
          <a:p>
            <a:pPr lvl="2"/>
            <a:r>
              <a:rPr lang="de-DE" sz="2400" dirty="0">
                <a:solidFill>
                  <a:schemeClr val="bg1"/>
                </a:solidFill>
              </a:rPr>
              <a:t>Eigenkapital / Gesamtkapital x 100</a:t>
            </a:r>
            <a:endParaRPr lang="de-AT" sz="24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400" dirty="0">
                <a:solidFill>
                  <a:schemeClr val="bg1"/>
                </a:solidFill>
              </a:rPr>
              <a:t>Verschuldungsgrad</a:t>
            </a:r>
            <a:endParaRPr lang="de-AT" sz="2400" dirty="0">
              <a:solidFill>
                <a:schemeClr val="bg1"/>
              </a:solidFill>
            </a:endParaRPr>
          </a:p>
          <a:p>
            <a:pPr lvl="2"/>
            <a:r>
              <a:rPr lang="de-DE" sz="2400" dirty="0">
                <a:solidFill>
                  <a:schemeClr val="bg1"/>
                </a:solidFill>
              </a:rPr>
              <a:t>Fremdkapital / Gesamtkapital x 100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6AF507F-D0C4-4B84-8EFC-5751B6D41B7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</p:spTree>
    <p:extLst>
      <p:ext uri="{BB962C8B-B14F-4D97-AF65-F5344CB8AC3E}">
        <p14:creationId xmlns:p14="http://schemas.microsoft.com/office/powerpoint/2010/main" val="47477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21E97A0C-E9CA-4A61-8668-17E74D281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DB8B6D8-CC3C-4EED-AC55-926D5A6C0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B8CFC1-D3FC-424E-97F9-3B9E180D8ECA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C0DE5C5B-9B46-49A7-B26F-519D1BDE3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C621A0C-29C1-4C1B-8BE3-EEA4ADF6E178}"/>
              </a:ext>
            </a:extLst>
          </p:cNvPr>
          <p:cNvSpPr txBox="1">
            <a:spLocks/>
          </p:cNvSpPr>
          <p:nvPr/>
        </p:nvSpPr>
        <p:spPr>
          <a:xfrm>
            <a:off x="0" y="1008993"/>
            <a:ext cx="5141256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Finanzlage</a:t>
            </a: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Working Capital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Umlaufvermögen – kurzfristiges Fremdkapital</a:t>
            </a:r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Anlagendeckung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(Eigenkapital + langfristiges Fremdkapital) / Anlagenvermögen x 100</a:t>
            </a:r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Liquiditätsgrade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Liquide Mittel / kurzfristiges Fremdkapital x 100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B83D0-C23C-42B2-AD34-334F4F7A279A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3EAD0EC-E589-43C3-A1E1-D67925E28F98}"/>
              </a:ext>
            </a:extLst>
          </p:cNvPr>
          <p:cNvSpPr txBox="1">
            <a:spLocks/>
          </p:cNvSpPr>
          <p:nvPr/>
        </p:nvSpPr>
        <p:spPr>
          <a:xfrm>
            <a:off x="5229647" y="1004810"/>
            <a:ext cx="5225143" cy="577468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de-DE" sz="2600" dirty="0">
                <a:solidFill>
                  <a:schemeClr val="bg1"/>
                </a:solidFill>
              </a:rPr>
              <a:t>Cashflow</a:t>
            </a:r>
            <a:endParaRPr lang="de-AT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      </a:t>
            </a:r>
            <a:r>
              <a:rPr lang="de-DE" sz="2300" dirty="0">
                <a:solidFill>
                  <a:schemeClr val="bg1"/>
                </a:solidFill>
              </a:rPr>
              <a:t>Jahresüberschuss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+  Abschreibung auf Sach- und Finanzlage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+  Zuweisung zu langfristigen Rückstellungen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--  Auflösung langfristiger Rückstellungen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strike="sngStrike" dirty="0">
                <a:solidFill>
                  <a:schemeClr val="bg1"/>
                </a:solidFill>
              </a:rPr>
              <a:t>                                                                  -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 Cashflow (vor oder nach Steuer)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 </a:t>
            </a:r>
            <a:endParaRPr lang="de-AT" sz="2300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Selbstfinanzierungsquote</a:t>
            </a:r>
            <a:endParaRPr lang="de-AT" sz="2300" dirty="0">
              <a:solidFill>
                <a:schemeClr val="bg1"/>
              </a:solidFill>
            </a:endParaRPr>
          </a:p>
          <a:p>
            <a:pPr lvl="2"/>
            <a:r>
              <a:rPr lang="de-DE" sz="2300" dirty="0">
                <a:solidFill>
                  <a:schemeClr val="bg1"/>
                </a:solidFill>
              </a:rPr>
              <a:t>Cashflow / Investition x 100</a:t>
            </a:r>
            <a:endParaRPr lang="de-AT" sz="2300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Entschuldungsdauer</a:t>
            </a:r>
            <a:endParaRPr lang="de-AT" sz="2300" dirty="0">
              <a:solidFill>
                <a:schemeClr val="bg1"/>
              </a:solidFill>
            </a:endParaRPr>
          </a:p>
          <a:p>
            <a:pPr lvl="2"/>
            <a:r>
              <a:rPr lang="de-DE" sz="2300" dirty="0">
                <a:solidFill>
                  <a:schemeClr val="bg1"/>
                </a:solidFill>
              </a:rPr>
              <a:t>Fremdkapital – liquide Mittel / Cashflow</a:t>
            </a:r>
            <a:endParaRPr lang="de-AT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615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21E97A0C-E9CA-4A61-8668-17E74D281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DB8B6D8-CC3C-4EED-AC55-926D5A6C0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B8CFC1-D3FC-424E-97F9-3B9E180D8ECA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C0DE5C5B-9B46-49A7-B26F-519D1BDE3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C621A0C-29C1-4C1B-8BE3-EEA4ADF6E178}"/>
              </a:ext>
            </a:extLst>
          </p:cNvPr>
          <p:cNvSpPr txBox="1">
            <a:spLocks/>
          </p:cNvSpPr>
          <p:nvPr/>
        </p:nvSpPr>
        <p:spPr>
          <a:xfrm>
            <a:off x="0" y="1008993"/>
            <a:ext cx="5141256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Finanzlage</a:t>
            </a: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Working Capital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Umlaufvermögen – kurzfristiges Fremdkapital</a:t>
            </a:r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Anlagendeckung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(Eigenkapital + langfristiges Fremdkapital) / Anlagenvermögen x 100</a:t>
            </a:r>
            <a:endParaRPr lang="de-AT" sz="2000" dirty="0">
              <a:solidFill>
                <a:schemeClr val="bg1"/>
              </a:solidFill>
            </a:endParaRPr>
          </a:p>
          <a:p>
            <a:pPr marL="228600" lvl="1" indent="0">
              <a:buFont typeface="Arial" panose="020B0604020202020204" pitchFamily="34" charset="0"/>
              <a:buNone/>
            </a:pPr>
            <a:r>
              <a:rPr lang="de-DE" sz="2000" dirty="0">
                <a:solidFill>
                  <a:schemeClr val="bg1"/>
                </a:solidFill>
              </a:rPr>
              <a:t>Liquiditätsgrade</a:t>
            </a:r>
            <a:endParaRPr lang="de-AT" sz="2000" dirty="0">
              <a:solidFill>
                <a:schemeClr val="bg1"/>
              </a:solidFill>
            </a:endParaRPr>
          </a:p>
          <a:p>
            <a:pPr lvl="2"/>
            <a:r>
              <a:rPr lang="de-DE" sz="2000" dirty="0">
                <a:solidFill>
                  <a:schemeClr val="bg1"/>
                </a:solidFill>
              </a:rPr>
              <a:t>Liquide Mittel / kurzfristiges Fremdkapital x 100</a:t>
            </a:r>
            <a:endParaRPr lang="de-AT" sz="20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5FB83D0-C23C-42B2-AD34-334F4F7A279A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3EAD0EC-E589-43C3-A1E1-D67925E28F98}"/>
              </a:ext>
            </a:extLst>
          </p:cNvPr>
          <p:cNvSpPr txBox="1">
            <a:spLocks/>
          </p:cNvSpPr>
          <p:nvPr/>
        </p:nvSpPr>
        <p:spPr>
          <a:xfrm>
            <a:off x="5229647" y="1004810"/>
            <a:ext cx="5225143" cy="5774684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0">
              <a:buNone/>
            </a:pPr>
            <a:r>
              <a:rPr lang="de-DE" sz="2600" dirty="0">
                <a:solidFill>
                  <a:schemeClr val="bg1"/>
                </a:solidFill>
              </a:rPr>
              <a:t>Cashflow</a:t>
            </a:r>
            <a:endParaRPr lang="de-AT" sz="2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      </a:t>
            </a:r>
            <a:r>
              <a:rPr lang="de-DE" sz="2300" dirty="0">
                <a:solidFill>
                  <a:schemeClr val="bg1"/>
                </a:solidFill>
              </a:rPr>
              <a:t>Jahresüberschuss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+  Abschreibung auf Sach- und Finanzlage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+  Zuweisung zu langfristigen Rückstellungen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--  Auflösung langfristiger Rückstellungen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strike="sngStrike" dirty="0">
                <a:solidFill>
                  <a:schemeClr val="bg1"/>
                </a:solidFill>
              </a:rPr>
              <a:t>                                                                  -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   Cashflow (vor oder nach Steuer)</a:t>
            </a:r>
            <a:endParaRPr lang="de-AT" sz="23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 </a:t>
            </a:r>
            <a:endParaRPr lang="de-AT" sz="2300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Selbstfinanzierungsquote</a:t>
            </a:r>
            <a:endParaRPr lang="de-AT" sz="2300" dirty="0">
              <a:solidFill>
                <a:schemeClr val="bg1"/>
              </a:solidFill>
            </a:endParaRPr>
          </a:p>
          <a:p>
            <a:pPr lvl="2"/>
            <a:r>
              <a:rPr lang="de-DE" sz="2300" dirty="0">
                <a:solidFill>
                  <a:schemeClr val="bg1"/>
                </a:solidFill>
              </a:rPr>
              <a:t>Cashflow / Investition x 100</a:t>
            </a:r>
            <a:endParaRPr lang="de-AT" sz="2300" dirty="0">
              <a:solidFill>
                <a:schemeClr val="bg1"/>
              </a:solidFill>
            </a:endParaRPr>
          </a:p>
          <a:p>
            <a:pPr marL="228600" lvl="1" indent="0">
              <a:buNone/>
            </a:pPr>
            <a:r>
              <a:rPr lang="de-DE" sz="2300" dirty="0">
                <a:solidFill>
                  <a:schemeClr val="bg1"/>
                </a:solidFill>
              </a:rPr>
              <a:t>Entschuldungsdauer</a:t>
            </a:r>
            <a:endParaRPr lang="de-AT" sz="2300" dirty="0">
              <a:solidFill>
                <a:schemeClr val="bg1"/>
              </a:solidFill>
            </a:endParaRPr>
          </a:p>
          <a:p>
            <a:pPr lvl="2"/>
            <a:r>
              <a:rPr lang="de-DE" sz="2300" dirty="0">
                <a:solidFill>
                  <a:schemeClr val="bg1"/>
                </a:solidFill>
              </a:rPr>
              <a:t>Fremdkapital – liquide Mittel / Cashflow</a:t>
            </a:r>
            <a:endParaRPr lang="de-AT" sz="2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1295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E38AEF-4E2D-4D00-9707-4356DDB77317}">
  <ds:schemaRefs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0</TotalTime>
  <Words>718</Words>
  <Application>Microsoft Office PowerPoint</Application>
  <PresentationFormat>Breitbild</PresentationFormat>
  <Paragraphs>256</Paragraphs>
  <Slides>48</Slides>
  <Notes>6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53" baseType="lpstr">
      <vt:lpstr>Arial</vt:lpstr>
      <vt:lpstr>Calibri</vt:lpstr>
      <vt:lpstr>Cambria Math</vt:lpstr>
      <vt:lpstr>Gill Sans MT</vt:lpstr>
      <vt:lpstr>Parcel</vt:lpstr>
      <vt:lpstr>Finanzierungs- Kennzahlen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Zweck der Finanzierungs-kennzahlen </vt:lpstr>
      <vt:lpstr>Portfolio Growth</vt:lpstr>
      <vt:lpstr>Investment goals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2020-01-23T08:58:03Z</dcterms:created>
  <dcterms:modified xsi:type="dcterms:W3CDTF">2020-01-26T21:44:05Z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